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56" r:id="rId2"/>
    <p:sldId id="257" r:id="rId3"/>
    <p:sldId id="264" r:id="rId4"/>
    <p:sldId id="258" r:id="rId5"/>
    <p:sldId id="268" r:id="rId6"/>
    <p:sldId id="259" r:id="rId7"/>
    <p:sldId id="260" r:id="rId8"/>
    <p:sldId id="270" r:id="rId9"/>
    <p:sldId id="261" r:id="rId10"/>
    <p:sldId id="262" r:id="rId11"/>
    <p:sldId id="263" r:id="rId12"/>
    <p:sldId id="265" r:id="rId13"/>
    <p:sldId id="266" r:id="rId14"/>
    <p:sldId id="267"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33123A61-1A25-4337-A993-E4BE074A19F9}">
          <p14:sldIdLst>
            <p14:sldId id="256"/>
            <p14:sldId id="257"/>
          </p14:sldIdLst>
        </p14:section>
        <p14:section name="大綱" id="{946E4CF1-FF48-40ED-A747-4E8142CE71DD}">
          <p14:sldIdLst>
            <p14:sldId id="264"/>
          </p14:sldIdLst>
        </p14:section>
        <p14:section name="性專區歷史介紹" id="{3368E40A-7DA7-4591-89E3-A92BA3B51601}">
          <p14:sldIdLst>
            <p14:sldId id="258"/>
            <p14:sldId id="268"/>
            <p14:sldId id="259"/>
            <p14:sldId id="260"/>
            <p14:sldId id="270"/>
            <p14:sldId id="261"/>
            <p14:sldId id="262"/>
            <p14:sldId id="263"/>
            <p14:sldId id="265"/>
            <p14:sldId id="266"/>
            <p14:sldId id="267"/>
            <p14:sldId id="269"/>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7F498-761C-4BA1-ACA3-673DEE25EFD7}" v="68" dt="2023-06-12T12:06:13.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zh-TW" altLang="en-US"/>
              <a:t>按一下以編輯母片標題樣式</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5" name="Footer Placeholder 4"/>
          <p:cNvSpPr>
            <a:spLocks noGrp="1"/>
          </p:cNvSpPr>
          <p:nvPr>
            <p:ph type="ftr" sz="quarter" idx="11"/>
          </p:nvPr>
        </p:nvSpPr>
        <p:spPr>
          <a:xfrm>
            <a:off x="1451579" y="329307"/>
            <a:ext cx="5626774" cy="309201"/>
          </a:xfrm>
        </p:spPr>
        <p:txBody>
          <a:bodyPr/>
          <a:lstStyle/>
          <a:p>
            <a:endParaRPr lang="zh-TW" altLang="en-US"/>
          </a:p>
        </p:txBody>
      </p:sp>
      <p:sp>
        <p:nvSpPr>
          <p:cNvPr id="6" name="Slide Number Placeholder 5"/>
          <p:cNvSpPr>
            <a:spLocks noGrp="1"/>
          </p:cNvSpPr>
          <p:nvPr>
            <p:ph type="sldNum" sz="quarter" idx="12"/>
          </p:nvPr>
        </p:nvSpPr>
        <p:spPr>
          <a:xfrm>
            <a:off x="476834" y="798973"/>
            <a:ext cx="811019" cy="503578"/>
          </a:xfrm>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334234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41668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133702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154459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156256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270722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447191" y="2824269"/>
            <a:ext cx="4488794" cy="264445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56025" y="2821491"/>
            <a:ext cx="4488794" cy="263737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356454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129294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193025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1EA7653-83C7-495D-9FC9-BB158E7400AB}" type="datetimeFigureOut">
              <a:rPr lang="zh-TW" altLang="en-US" smtClean="0"/>
              <a:t>2023/6/19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228875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zh-TW" altLang="en-US"/>
              <a:t>按一下圖示以新增圖片</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1EA7653-83C7-495D-9FC9-BB158E7400AB}" type="datetimeFigureOut">
              <a:rPr lang="zh-TW" altLang="en-US" smtClean="0"/>
              <a:t>2023/6/19</a:t>
            </a:fld>
            <a:endParaRPr lang="zh-TW" altLang="en-US"/>
          </a:p>
        </p:txBody>
      </p:sp>
      <p:sp>
        <p:nvSpPr>
          <p:cNvPr id="6" name="Footer Placeholder 5"/>
          <p:cNvSpPr>
            <a:spLocks noGrp="1"/>
          </p:cNvSpPr>
          <p:nvPr>
            <p:ph type="ftr" sz="quarter" idx="11"/>
          </p:nvPr>
        </p:nvSpPr>
        <p:spPr>
          <a:xfrm>
            <a:off x="1447382" y="318640"/>
            <a:ext cx="5541004" cy="320931"/>
          </a:xfrm>
        </p:spPr>
        <p:txBody>
          <a:bodyPr/>
          <a:lstStyle/>
          <a:p>
            <a:endParaRPr lang="zh-TW" altLang="en-US"/>
          </a:p>
        </p:txBody>
      </p:sp>
      <p:sp>
        <p:nvSpPr>
          <p:cNvPr id="7" name="Slide Number Placeholder 6"/>
          <p:cNvSpPr>
            <a:spLocks noGrp="1"/>
          </p:cNvSpPr>
          <p:nvPr>
            <p:ph type="sldNum" sz="quarter" idx="12"/>
          </p:nvPr>
        </p:nvSpPr>
        <p:spPr/>
        <p:txBody>
          <a:bodyPr/>
          <a:lstStyle/>
          <a:p>
            <a:fld id="{C2A925E5-9F35-48B4-B10F-66E326AE1E5A}" type="slidenum">
              <a:rPr lang="zh-TW" altLang="en-US" smtClean="0"/>
              <a:t>‹#›</a:t>
            </a:fld>
            <a:endParaRPr lang="zh-TW" altLang="en-US"/>
          </a:p>
        </p:txBody>
      </p:sp>
    </p:spTree>
    <p:extLst>
      <p:ext uri="{BB962C8B-B14F-4D97-AF65-F5344CB8AC3E}">
        <p14:creationId xmlns:p14="http://schemas.microsoft.com/office/powerpoint/2010/main" val="121485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1EA7653-83C7-495D-9FC9-BB158E7400AB}" type="datetimeFigureOut">
              <a:rPr lang="zh-TW" altLang="en-US" smtClean="0"/>
              <a:t>2023/6/19</a:t>
            </a:fld>
            <a:endParaRPr lang="zh-TW" alt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2A925E5-9F35-48B4-B10F-66E326AE1E5A}" type="slidenum">
              <a:rPr lang="zh-TW" altLang="en-US" smtClean="0"/>
              <a:t>‹#›</a:t>
            </a:fld>
            <a:endParaRPr lang="zh-TW" alt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81097"/>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bituzi.com/2013/06/blog-post_2.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acebook.com/coswas.org/?locale=zh_T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A7A018-7F71-38E2-F82D-E14110455826}"/>
              </a:ext>
            </a:extLst>
          </p:cNvPr>
          <p:cNvSpPr>
            <a:spLocks noGrp="1"/>
          </p:cNvSpPr>
          <p:nvPr>
            <p:ph type="ctrTitle"/>
          </p:nvPr>
        </p:nvSpPr>
        <p:spPr>
          <a:xfrm>
            <a:off x="7579894" y="1612231"/>
            <a:ext cx="3972023" cy="3060841"/>
          </a:xfrm>
        </p:spPr>
        <p:txBody>
          <a:bodyPr anchor="b">
            <a:normAutofit/>
          </a:bodyPr>
          <a:lstStyle/>
          <a:p>
            <a:pPr algn="l"/>
            <a:r>
              <a:rPr lang="zh-TW" altLang="en-US" sz="5400" dirty="0">
                <a:latin typeface="Yu Gothic UI Semibold" panose="020B0700000000000000" pitchFamily="34" charset="-128"/>
                <a:ea typeface="Yu Gothic UI Semibold" panose="020B0700000000000000" pitchFamily="34" charset="-128"/>
              </a:rPr>
              <a:t>千越大樓 </a:t>
            </a:r>
            <a:br>
              <a:rPr lang="en-US" altLang="zh-TW" sz="5400" dirty="0">
                <a:latin typeface="Yu Gothic UI Semibold" panose="020B0700000000000000" pitchFamily="34" charset="-128"/>
                <a:ea typeface="Yu Gothic UI Semibold" panose="020B0700000000000000" pitchFamily="34" charset="-128"/>
              </a:rPr>
            </a:br>
            <a:r>
              <a:rPr lang="zh-TW" altLang="en-US" sz="5400" dirty="0">
                <a:latin typeface="Yu Gothic UI Semibold" panose="020B0700000000000000" pitchFamily="34" charset="-128"/>
                <a:ea typeface="Yu Gothic UI Semibold" panose="020B0700000000000000" pitchFamily="34" charset="-128"/>
              </a:rPr>
              <a:t>改建為性專區之可行性</a:t>
            </a:r>
            <a:br>
              <a:rPr lang="en-US" altLang="zh-TW" sz="5400" dirty="0">
                <a:latin typeface="Yu Gothic UI Semibold" panose="020B0700000000000000" pitchFamily="34" charset="-128"/>
                <a:ea typeface="Yu Gothic UI Semibold" panose="020B0700000000000000" pitchFamily="34" charset="-128"/>
              </a:rPr>
            </a:br>
            <a:endParaRPr lang="zh-TW" altLang="en-US" sz="5400" dirty="0">
              <a:latin typeface="Yu Gothic UI Semibold" panose="020B0700000000000000" pitchFamily="34" charset="-128"/>
              <a:ea typeface="Yu Gothic UI Semibold" panose="020B0700000000000000" pitchFamily="34" charset="-128"/>
            </a:endParaRPr>
          </a:p>
        </p:txBody>
      </p:sp>
      <p:sp>
        <p:nvSpPr>
          <p:cNvPr id="3" name="副標題 2">
            <a:extLst>
              <a:ext uri="{FF2B5EF4-FFF2-40B4-BE49-F238E27FC236}">
                <a16:creationId xmlns:a16="http://schemas.microsoft.com/office/drawing/2014/main" id="{D14C4960-5EDF-44C7-FD14-B72F7BCAB9DC}"/>
              </a:ext>
            </a:extLst>
          </p:cNvPr>
          <p:cNvSpPr>
            <a:spLocks noGrp="1"/>
          </p:cNvSpPr>
          <p:nvPr>
            <p:ph type="subTitle" idx="1"/>
          </p:nvPr>
        </p:nvSpPr>
        <p:spPr>
          <a:xfrm>
            <a:off x="7464612" y="4750893"/>
            <a:ext cx="4087305" cy="1147863"/>
          </a:xfrm>
        </p:spPr>
        <p:txBody>
          <a:bodyPr anchor="t">
            <a:normAutofit/>
          </a:bodyPr>
          <a:lstStyle/>
          <a:p>
            <a:pPr algn="l"/>
            <a:r>
              <a:rPr lang="zh-TW" altLang="en-US" sz="2000" dirty="0">
                <a:latin typeface="Yu Gothic UI Semibold" panose="020B0700000000000000" pitchFamily="34" charset="-128"/>
                <a:ea typeface="Yu Gothic UI Semibold" panose="020B0700000000000000" pitchFamily="34" charset="-128"/>
              </a:rPr>
              <a:t>作者</a:t>
            </a:r>
            <a:r>
              <a:rPr lang="en-US" altLang="zh-TW" sz="2000" dirty="0">
                <a:latin typeface="Yu Gothic UI Semibold" panose="020B0700000000000000" pitchFamily="34" charset="-128"/>
                <a:ea typeface="Yu Gothic UI Semibold" panose="020B0700000000000000" pitchFamily="34" charset="-128"/>
              </a:rPr>
              <a:t>:</a:t>
            </a:r>
            <a:r>
              <a:rPr lang="zh-TW" altLang="en-US" sz="2000" dirty="0">
                <a:latin typeface="Yu Gothic UI Semibold" panose="020B0700000000000000" pitchFamily="34" charset="-128"/>
                <a:ea typeface="Yu Gothic UI Semibold" panose="020B0700000000000000" pitchFamily="34" charset="-128"/>
              </a:rPr>
              <a:t>陳宥綸</a:t>
            </a:r>
          </a:p>
        </p:txBody>
      </p:sp>
      <p:pic>
        <p:nvPicPr>
          <p:cNvPr id="5" name="圖片 4" descr="一張含有 室外, 建築物, 天空, 直式 的圖片&#10;&#10;自動產生的描述">
            <a:extLst>
              <a:ext uri="{FF2B5EF4-FFF2-40B4-BE49-F238E27FC236}">
                <a16:creationId xmlns:a16="http://schemas.microsoft.com/office/drawing/2014/main" id="{9072AADA-5B15-E13F-5576-3CA07314110F}"/>
              </a:ext>
            </a:extLst>
          </p:cNvPr>
          <p:cNvPicPr>
            <a:picLocks noChangeAspect="1"/>
          </p:cNvPicPr>
          <p:nvPr/>
        </p:nvPicPr>
        <p:blipFill rotWithShape="1">
          <a:blip r:embed="rId2">
            <a:extLst>
              <a:ext uri="{28A0092B-C50C-407E-A947-70E740481C1C}">
                <a14:useLocalDpi xmlns:a14="http://schemas.microsoft.com/office/drawing/2010/main" val="0"/>
              </a:ext>
            </a:extLst>
          </a:blip>
          <a:srcRect l="13657" r="947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文字方塊 5">
            <a:extLst>
              <a:ext uri="{FF2B5EF4-FFF2-40B4-BE49-F238E27FC236}">
                <a16:creationId xmlns:a16="http://schemas.microsoft.com/office/drawing/2014/main" id="{2AE6EBD6-08E3-B631-2C1D-E1A1A46BEB6D}"/>
              </a:ext>
            </a:extLst>
          </p:cNvPr>
          <p:cNvSpPr txBox="1"/>
          <p:nvPr/>
        </p:nvSpPr>
        <p:spPr>
          <a:xfrm flipH="1">
            <a:off x="33457" y="6336632"/>
            <a:ext cx="4755546" cy="369332"/>
          </a:xfrm>
          <a:prstGeom prst="rect">
            <a:avLst/>
          </a:prstGeom>
          <a:noFill/>
        </p:spPr>
        <p:txBody>
          <a:bodyPr wrap="square" rtlCol="0">
            <a:spAutoFit/>
          </a:bodyPr>
          <a:lstStyle/>
          <a:p>
            <a:r>
              <a:rPr lang="zh-TW" altLang="en-US" dirty="0">
                <a:solidFill>
                  <a:schemeClr val="accent4">
                    <a:lumMod val="40000"/>
                    <a:lumOff val="60000"/>
                  </a:schemeClr>
                </a:solidFill>
                <a:latin typeface="Yu Gothic UI Semibold" panose="020B0700000000000000" pitchFamily="34" charset="-128"/>
                <a:ea typeface="Yu Gothic UI Semibold" panose="020B0700000000000000" pitchFamily="34" charset="-128"/>
              </a:rPr>
              <a:t>圖片來源</a:t>
            </a:r>
            <a:r>
              <a:rPr lang="en-US" altLang="zh-TW" dirty="0">
                <a:solidFill>
                  <a:schemeClr val="accent4">
                    <a:lumMod val="40000"/>
                    <a:lumOff val="60000"/>
                  </a:schemeClr>
                </a:solidFill>
                <a:latin typeface="Yu Gothic UI Semibold" panose="020B0700000000000000" pitchFamily="34" charset="-128"/>
                <a:ea typeface="Yu Gothic UI Semibold" panose="020B0700000000000000" pitchFamily="34" charset="-128"/>
              </a:rPr>
              <a:t>:</a:t>
            </a:r>
            <a:r>
              <a:rPr lang="zh-TW" altLang="en-US" dirty="0">
                <a:solidFill>
                  <a:schemeClr val="accent4">
                    <a:lumMod val="40000"/>
                    <a:lumOff val="60000"/>
                  </a:schemeClr>
                </a:solidFill>
                <a:latin typeface="Yu Gothic UI Semibold" panose="020B0700000000000000" pitchFamily="34" charset="-128"/>
                <a:ea typeface="Yu Gothic UI Semibold" panose="020B0700000000000000" pitchFamily="34" charset="-128"/>
              </a:rPr>
              <a:t>好房網</a:t>
            </a:r>
            <a:endParaRPr lang="en-US" altLang="zh-TW" dirty="0">
              <a:solidFill>
                <a:schemeClr val="accent4">
                  <a:lumMod val="40000"/>
                  <a:lumOff val="60000"/>
                </a:schemeClr>
              </a:solidFill>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6830106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女人哭图片-女人哭素材-女人哭插画-摄图新视界">
            <a:extLst>
              <a:ext uri="{FF2B5EF4-FFF2-40B4-BE49-F238E27FC236}">
                <a16:creationId xmlns:a16="http://schemas.microsoft.com/office/drawing/2014/main" id="{9223E5A6-AE3A-EAB5-6C6E-6F9E0850AA3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624" r="-1" b="10787"/>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5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61" name="Rectangle 206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標題 1">
            <a:extLst>
              <a:ext uri="{FF2B5EF4-FFF2-40B4-BE49-F238E27FC236}">
                <a16:creationId xmlns:a16="http://schemas.microsoft.com/office/drawing/2014/main" id="{2917BEEC-A712-BB51-55EC-88918EA20B89}"/>
              </a:ext>
            </a:extLst>
          </p:cNvPr>
          <p:cNvSpPr>
            <a:spLocks noGrp="1"/>
          </p:cNvSpPr>
          <p:nvPr>
            <p:ph type="title"/>
          </p:nvPr>
        </p:nvSpPr>
        <p:spPr>
          <a:xfrm>
            <a:off x="1130271" y="1193800"/>
            <a:ext cx="3193050" cy="4699000"/>
          </a:xfrm>
        </p:spPr>
        <p:txBody>
          <a:bodyPr anchor="ctr">
            <a:normAutofit/>
          </a:bodyPr>
          <a:lstStyle/>
          <a:p>
            <a:r>
              <a:rPr lang="zh-TW" altLang="en-US" dirty="0">
                <a:latin typeface="Yu Gothic UI Semibold" panose="020B0700000000000000" pitchFamily="34" charset="-128"/>
                <a:ea typeface="Yu Gothic UI Semibold" panose="020B0700000000000000" pitchFamily="34" charset="-128"/>
              </a:rPr>
              <a:t>建立性專區後之優點之二</a:t>
            </a:r>
            <a:endParaRPr lang="zh-TW" altLang="en-US" dirty="0"/>
          </a:p>
        </p:txBody>
      </p:sp>
      <p:cxnSp>
        <p:nvCxnSpPr>
          <p:cNvPr id="2063" name="Straight Connector 206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內容版面配置區 2">
            <a:extLst>
              <a:ext uri="{FF2B5EF4-FFF2-40B4-BE49-F238E27FC236}">
                <a16:creationId xmlns:a16="http://schemas.microsoft.com/office/drawing/2014/main" id="{55BDDA9F-35DE-A0F9-D345-C995CAE973AD}"/>
              </a:ext>
            </a:extLst>
          </p:cNvPr>
          <p:cNvSpPr>
            <a:spLocks noGrp="1"/>
          </p:cNvSpPr>
          <p:nvPr>
            <p:ph idx="1"/>
          </p:nvPr>
        </p:nvSpPr>
        <p:spPr>
          <a:xfrm>
            <a:off x="4976636" y="1193800"/>
            <a:ext cx="6085091" cy="4699000"/>
          </a:xfrm>
        </p:spPr>
        <p:txBody>
          <a:bodyPr anchor="ctr">
            <a:normAutofit/>
          </a:bodyPr>
          <a:lstStyle/>
          <a:p>
            <a:r>
              <a:rPr lang="zh-TW" altLang="en-US" sz="2400" dirty="0">
                <a:latin typeface="Yu Gothic UI Semibold" panose="020B0700000000000000" pitchFamily="34" charset="-128"/>
                <a:ea typeface="Yu Gothic UI Semibold" panose="020B0700000000000000" pitchFamily="34" charset="-128"/>
              </a:rPr>
              <a:t>提供周圍的性工作者更合理的環境，並且性專區本身是政府管理，不必過多擔心黑幫介入之問題，也能藉由政府的幫助，保障最底層的性工作者，避免白嫖的</a:t>
            </a:r>
            <a:r>
              <a:rPr lang="zh-TW" altLang="en-US" sz="2400">
                <a:latin typeface="Yu Gothic UI Semibold" panose="020B0700000000000000" pitchFamily="34" charset="-128"/>
                <a:ea typeface="Yu Gothic UI Semibold" panose="020B0700000000000000" pitchFamily="34" charset="-128"/>
              </a:rPr>
              <a:t>狀況發生。</a:t>
            </a:r>
            <a:endParaRPr lang="zh-TW" altLang="en-US" sz="2400" dirty="0">
              <a:latin typeface="Yu Gothic UI Semibold" panose="020B0700000000000000" pitchFamily="34" charset="-128"/>
              <a:ea typeface="Yu Gothic UI Semibold" panose="020B0700000000000000" pitchFamily="34" charset="-128"/>
            </a:endParaRPr>
          </a:p>
        </p:txBody>
      </p:sp>
      <p:sp>
        <p:nvSpPr>
          <p:cNvPr id="206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42813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33FB34-E54B-4710-9DAE-6EE038612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29041944-13B4-40E3-A9D5-25B333EBD2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5B85E289-5ADE-4F02-B917-9C9D9B0448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52BB3D1-FC10-43EE-8114-34C0EBA6F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16F9A898-B3D5-023A-6917-F53F79E7E584}"/>
              </a:ext>
            </a:extLst>
          </p:cNvPr>
          <p:cNvSpPr>
            <a:spLocks noGrp="1"/>
          </p:cNvSpPr>
          <p:nvPr>
            <p:ph type="title"/>
          </p:nvPr>
        </p:nvSpPr>
        <p:spPr>
          <a:xfrm>
            <a:off x="4976636" y="992221"/>
            <a:ext cx="6247308" cy="4873558"/>
          </a:xfrm>
        </p:spPr>
        <p:txBody>
          <a:bodyPr vert="horz" lIns="91440" tIns="45720" rIns="91440" bIns="0" rtlCol="0" anchor="ctr">
            <a:normAutofit/>
          </a:bodyPr>
          <a:lstStyle/>
          <a:p>
            <a:pPr algn="l"/>
            <a:r>
              <a:rPr lang="zh-TW" altLang="en-US" sz="4800" dirty="0">
                <a:latin typeface="Yu Gothic UI Semibold" panose="020B0700000000000000" pitchFamily="34" charset="-128"/>
                <a:ea typeface="Yu Gothic UI Semibold" panose="020B0700000000000000" pitchFamily="34" charset="-128"/>
              </a:rPr>
              <a:t>建立性專區後之優點之三</a:t>
            </a:r>
            <a:endParaRPr lang="en-US" altLang="zh-TW" sz="4800" dirty="0">
              <a:latin typeface="Yu Gothic UI Semibold" panose="020B0700000000000000" pitchFamily="34" charset="-128"/>
              <a:ea typeface="Yu Gothic UI Semibold" panose="020B0700000000000000" pitchFamily="34" charset="-128"/>
            </a:endParaRPr>
          </a:p>
        </p:txBody>
      </p:sp>
      <p:sp>
        <p:nvSpPr>
          <p:cNvPr id="3" name="內容版面配置區 2">
            <a:extLst>
              <a:ext uri="{FF2B5EF4-FFF2-40B4-BE49-F238E27FC236}">
                <a16:creationId xmlns:a16="http://schemas.microsoft.com/office/drawing/2014/main" id="{10B8D772-236B-C85F-0E7B-B411526BAB05}"/>
              </a:ext>
            </a:extLst>
          </p:cNvPr>
          <p:cNvSpPr>
            <a:spLocks noGrp="1"/>
          </p:cNvSpPr>
          <p:nvPr>
            <p:ph type="body" sz="half" idx="2"/>
          </p:nvPr>
        </p:nvSpPr>
        <p:spPr>
          <a:xfrm>
            <a:off x="978436" y="996610"/>
            <a:ext cx="3554646" cy="4864780"/>
          </a:xfrm>
        </p:spPr>
        <p:txBody>
          <a:bodyPr vert="horz" lIns="91440" tIns="91440" rIns="91440" bIns="91440" rtlCol="0" anchor="ctr">
            <a:normAutofit/>
          </a:bodyPr>
          <a:lstStyle/>
          <a:p>
            <a:pPr algn="r"/>
            <a:r>
              <a:rPr lang="zh-TW" altLang="en-US" sz="2400" cap="all" dirty="0">
                <a:latin typeface="Yu Gothic UI Semibold" panose="020B0700000000000000" pitchFamily="34" charset="-128"/>
                <a:ea typeface="Yu Gothic UI Semibold" panose="020B0700000000000000" pitchFamily="34" charset="-128"/>
              </a:rPr>
              <a:t>能夠增加</a:t>
            </a:r>
            <a:r>
              <a:rPr lang="zh-TW" altLang="en-US" sz="2400" i="0" cap="all" dirty="0">
                <a:latin typeface="Yu Gothic UI Semibold" panose="020B0700000000000000" pitchFamily="34" charset="-128"/>
                <a:ea typeface="Yu Gothic UI Semibold" panose="020B0700000000000000" pitchFamily="34" charset="-128"/>
              </a:rPr>
              <a:t>健康與疾病的管制，性工作本身伴有極大的風險，因為在消費過程中，我們無法確定顧客本身帶有什麼特殊隱疾，因此主管機關需要定期為工作者提供健康檢查與治療的部分，以免</a:t>
            </a:r>
            <a:r>
              <a:rPr lang="zh-TW" altLang="en-US" sz="2400" cap="all" dirty="0">
                <a:latin typeface="Yu Gothic UI Semibold" panose="020B0700000000000000" pitchFamily="34" charset="-128"/>
                <a:ea typeface="Yu Gothic UI Semibold" panose="020B0700000000000000" pitchFamily="34" charset="-128"/>
              </a:rPr>
              <a:t>疾</a:t>
            </a:r>
            <a:r>
              <a:rPr lang="zh-TW" altLang="en-US" sz="2400" i="0" cap="all" dirty="0">
                <a:latin typeface="Yu Gothic UI Semibold" panose="020B0700000000000000" pitchFamily="34" charset="-128"/>
                <a:ea typeface="Yu Gothic UI Semibold" panose="020B0700000000000000" pitchFamily="34" charset="-128"/>
              </a:rPr>
              <a:t>病的擴散</a:t>
            </a:r>
            <a:r>
              <a:rPr lang="zh-TW" altLang="en-US" sz="2000" i="0" cap="all" dirty="0">
                <a:solidFill>
                  <a:schemeClr val="tx2"/>
                </a:solidFill>
              </a:rPr>
              <a:t>。</a:t>
            </a:r>
            <a:endParaRPr lang="en-US" altLang="zh-TW" sz="2000" i="0" cap="all" dirty="0">
              <a:solidFill>
                <a:schemeClr val="tx2"/>
              </a:solidFill>
            </a:endParaRPr>
          </a:p>
        </p:txBody>
      </p:sp>
      <p:cxnSp>
        <p:nvCxnSpPr>
          <p:cNvPr id="18" name="Straight Connector 17">
            <a:extLst>
              <a:ext uri="{FF2B5EF4-FFF2-40B4-BE49-F238E27FC236}">
                <a16:creationId xmlns:a16="http://schemas.microsoft.com/office/drawing/2014/main" id="{7766695C-9F91-4225-8954-E3288BC513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9970" y="1600200"/>
            <a:ext cx="0" cy="36576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76" name="Picture 4" descr="HIV 檢測圖解（女性、紅絲帶）">
            <a:extLst>
              <a:ext uri="{FF2B5EF4-FFF2-40B4-BE49-F238E27FC236}">
                <a16:creationId xmlns:a16="http://schemas.microsoft.com/office/drawing/2014/main" id="{17CCBD9F-FD90-78FB-E18B-B9EA3943B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304" y="3429000"/>
            <a:ext cx="667440" cy="66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5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FE8D55-01F7-A1C5-8FCB-6AE0EAB4F2D1}"/>
              </a:ext>
            </a:extLst>
          </p:cNvPr>
          <p:cNvSpPr>
            <a:spLocks noGrp="1"/>
          </p:cNvSpPr>
          <p:nvPr>
            <p:ph type="title"/>
          </p:nvPr>
        </p:nvSpPr>
        <p:spPr>
          <a:xfrm>
            <a:off x="1332440" y="867037"/>
            <a:ext cx="3530157" cy="1049235"/>
          </a:xfrm>
        </p:spPr>
        <p:txBody>
          <a:bodyPr>
            <a:normAutofit/>
          </a:bodyPr>
          <a:lstStyle/>
          <a:p>
            <a:r>
              <a:rPr lang="zh-TW" altLang="en-US" dirty="0">
                <a:latin typeface="Yu Gothic UI Semibold" panose="020B0700000000000000" pitchFamily="34" charset="-128"/>
                <a:ea typeface="Yu Gothic UI Semibold" panose="020B0700000000000000" pitchFamily="34" charset="-128"/>
              </a:rPr>
              <a:t>建立性專區後之障礙一</a:t>
            </a:r>
            <a:endParaRPr lang="zh-TW" altLang="en-US" dirty="0"/>
          </a:p>
        </p:txBody>
      </p:sp>
      <p:sp>
        <p:nvSpPr>
          <p:cNvPr id="3" name="內容版面配置區 2">
            <a:extLst>
              <a:ext uri="{FF2B5EF4-FFF2-40B4-BE49-F238E27FC236}">
                <a16:creationId xmlns:a16="http://schemas.microsoft.com/office/drawing/2014/main" id="{38FFA4D6-B39F-4147-11EC-029B9032104C}"/>
              </a:ext>
            </a:extLst>
          </p:cNvPr>
          <p:cNvSpPr>
            <a:spLocks noGrp="1"/>
          </p:cNvSpPr>
          <p:nvPr>
            <p:ph idx="1"/>
          </p:nvPr>
        </p:nvSpPr>
        <p:spPr>
          <a:xfrm>
            <a:off x="1451581" y="2015732"/>
            <a:ext cx="3526523" cy="3450613"/>
          </a:xfrm>
        </p:spPr>
        <p:txBody>
          <a:bodyPr>
            <a:normAutofit/>
          </a:bodyPr>
          <a:lstStyle/>
          <a:p>
            <a:r>
              <a:rPr lang="zh-TW" altLang="en-US" sz="2400" dirty="0">
                <a:latin typeface="Yu Gothic UI Semibold" panose="020B0700000000000000" pitchFamily="34" charset="-128"/>
                <a:ea typeface="Yu Gothic UI Semibold" panose="020B0700000000000000" pitchFamily="34" charset="-128"/>
              </a:rPr>
              <a:t>致使周圍</a:t>
            </a:r>
            <a:r>
              <a:rPr lang="zh-TW" altLang="en-US" sz="2400" dirty="0">
                <a:highlight>
                  <a:srgbClr val="008080"/>
                </a:highlight>
                <a:latin typeface="Yu Gothic UI Semibold" panose="020B0700000000000000" pitchFamily="34" charset="-128"/>
                <a:ea typeface="Yu Gothic UI Semibold" panose="020B0700000000000000" pitchFamily="34" charset="-128"/>
              </a:rPr>
              <a:t>地價下跌</a:t>
            </a:r>
            <a:r>
              <a:rPr lang="zh-TW" altLang="en-US" sz="2400" dirty="0">
                <a:latin typeface="Yu Gothic UI Semibold" panose="020B0700000000000000" pitchFamily="34" charset="-128"/>
                <a:ea typeface="Yu Gothic UI Semibold" panose="020B0700000000000000" pitchFamily="34" charset="-128"/>
              </a:rPr>
              <a:t>，影響到當地地主或建商的利益，最危險的狀況可能導致政府財政收入出狀況。</a:t>
            </a:r>
          </a:p>
        </p:txBody>
      </p:sp>
      <p:grpSp>
        <p:nvGrpSpPr>
          <p:cNvPr id="63" name="Group 10">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2" name="Rectangle 11">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12">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圖片 4">
            <a:extLst>
              <a:ext uri="{FF2B5EF4-FFF2-40B4-BE49-F238E27FC236}">
                <a16:creationId xmlns:a16="http://schemas.microsoft.com/office/drawing/2014/main" id="{45C7DA5B-DC71-E6A3-F663-339611363EA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467" r="-2" b="-2"/>
          <a:stretch/>
        </p:blipFill>
        <p:spPr>
          <a:xfrm>
            <a:off x="6093926" y="1116345"/>
            <a:ext cx="4821551" cy="3866172"/>
          </a:xfrm>
          <a:prstGeom prst="rect">
            <a:avLst/>
          </a:prstGeom>
        </p:spPr>
      </p:pic>
      <p:sp>
        <p:nvSpPr>
          <p:cNvPr id="6" name="文字方塊 5">
            <a:extLst>
              <a:ext uri="{FF2B5EF4-FFF2-40B4-BE49-F238E27FC236}">
                <a16:creationId xmlns:a16="http://schemas.microsoft.com/office/drawing/2014/main" id="{77D5828E-07CF-DE48-8B0E-5DA3244A382D}"/>
              </a:ext>
            </a:extLst>
          </p:cNvPr>
          <p:cNvSpPr txBox="1"/>
          <p:nvPr/>
        </p:nvSpPr>
        <p:spPr>
          <a:xfrm>
            <a:off x="8581184" y="4782462"/>
            <a:ext cx="2334293" cy="200055"/>
          </a:xfrm>
          <a:prstGeom prst="rect">
            <a:avLst/>
          </a:prstGeom>
          <a:solidFill>
            <a:srgbClr val="000000"/>
          </a:solidFill>
        </p:spPr>
        <p:txBody>
          <a:bodyPr wrap="none" rtlCol="0">
            <a:spAutoFit/>
          </a:bodyPr>
          <a:lstStyle/>
          <a:p>
            <a:pPr algn="r">
              <a:spcAft>
                <a:spcPts val="600"/>
              </a:spcAft>
            </a:pPr>
            <a:r>
              <a:rPr lang="zh-TW" altLang="en-US" sz="700">
                <a:solidFill>
                  <a:srgbClr val="FFFFFF"/>
                </a:solidFill>
                <a:hlinkClick r:id="rId4" tooltip="https://www.bituzi.com/2013/06/blog-post_2.html">
                  <a:extLst>
                    <a:ext uri="{A12FA001-AC4F-418D-AE19-62706E023703}">
                      <ahyp:hlinkClr xmlns:ahyp="http://schemas.microsoft.com/office/drawing/2018/hyperlinkcolor" val="tx"/>
                    </a:ext>
                  </a:extLst>
                </a:hlinkClick>
              </a:rPr>
              <a:t>此相片</a:t>
            </a:r>
            <a:r>
              <a:rPr lang="zh-TW" altLang="en-US" sz="700">
                <a:solidFill>
                  <a:srgbClr val="FFFFFF"/>
                </a:solidFill>
              </a:rPr>
              <a:t> (作者: 未知的作者) 已透過 </a:t>
            </a:r>
            <a:r>
              <a:rPr lang="zh-TW" alt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r>
              <a:rPr lang="zh-TW" altLang="en-US" sz="700">
                <a:solidFill>
                  <a:srgbClr val="FFFFFF"/>
                </a:solidFill>
              </a:rPr>
              <a:t> 授權</a:t>
            </a:r>
          </a:p>
        </p:txBody>
      </p:sp>
    </p:spTree>
    <p:extLst>
      <p:ext uri="{BB962C8B-B14F-4D97-AF65-F5344CB8AC3E}">
        <p14:creationId xmlns:p14="http://schemas.microsoft.com/office/powerpoint/2010/main" val="354888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735A16-538E-EB6E-133F-95894DF0F7E7}"/>
              </a:ext>
            </a:extLst>
          </p:cNvPr>
          <p:cNvSpPr>
            <a:spLocks noGrp="1"/>
          </p:cNvSpPr>
          <p:nvPr>
            <p:ph type="title"/>
          </p:nvPr>
        </p:nvSpPr>
        <p:spPr/>
        <p:txBody>
          <a:bodyPr>
            <a:normAutofit/>
          </a:bodyPr>
          <a:lstStyle/>
          <a:p>
            <a:r>
              <a:rPr lang="zh-TW" altLang="en-US" sz="3600" dirty="0">
                <a:latin typeface="Yu Gothic UI Semibold" panose="020B0700000000000000" pitchFamily="34" charset="-128"/>
                <a:ea typeface="Yu Gothic UI Semibold" panose="020B0700000000000000" pitchFamily="34" charset="-128"/>
              </a:rPr>
              <a:t>建立性專區後之障礙二</a:t>
            </a:r>
            <a:endParaRPr lang="zh-TW" altLang="en-US" sz="3600" dirty="0"/>
          </a:p>
        </p:txBody>
      </p:sp>
      <p:sp>
        <p:nvSpPr>
          <p:cNvPr id="3" name="內容版面配置區 2">
            <a:extLst>
              <a:ext uri="{FF2B5EF4-FFF2-40B4-BE49-F238E27FC236}">
                <a16:creationId xmlns:a16="http://schemas.microsoft.com/office/drawing/2014/main" id="{75757EBD-05CC-A1CD-3F68-7B80A7A0B888}"/>
              </a:ext>
            </a:extLst>
          </p:cNvPr>
          <p:cNvSpPr>
            <a:spLocks noGrp="1"/>
          </p:cNvSpPr>
          <p:nvPr>
            <p:ph idx="1"/>
          </p:nvPr>
        </p:nvSpPr>
        <p:spPr>
          <a:xfrm>
            <a:off x="1652858" y="1853754"/>
            <a:ext cx="9291215" cy="3450613"/>
          </a:xfrm>
        </p:spPr>
        <p:txBody>
          <a:bodyPr>
            <a:normAutofit/>
          </a:bodyPr>
          <a:lstStyle/>
          <a:p>
            <a:pPr marL="0" indent="0">
              <a:buNone/>
            </a:pPr>
            <a:r>
              <a:rPr lang="zh-TW" altLang="en-US" sz="2800" dirty="0">
                <a:latin typeface="Yu Gothic UI Semibold" panose="020B0700000000000000" pitchFamily="34" charset="-128"/>
                <a:ea typeface="Yu Gothic UI Semibold" panose="020B0700000000000000" pitchFamily="34" charset="-128"/>
              </a:rPr>
              <a:t>主要出現於女性主義者裡，認為性交易就是一種對於</a:t>
            </a:r>
            <a:r>
              <a:rPr lang="zh-TW" altLang="en-US" sz="2800" dirty="0">
                <a:highlight>
                  <a:srgbClr val="008080"/>
                </a:highlight>
                <a:latin typeface="Yu Gothic UI Semibold" panose="020B0700000000000000" pitchFamily="34" charset="-128"/>
                <a:ea typeface="Yu Gothic UI Semibold" panose="020B0700000000000000" pitchFamily="34" charset="-128"/>
              </a:rPr>
              <a:t>女性的剝削</a:t>
            </a:r>
            <a:r>
              <a:rPr lang="zh-TW" altLang="en-US" sz="2800" dirty="0">
                <a:latin typeface="Yu Gothic UI Semibold" panose="020B0700000000000000" pitchFamily="34" charset="-128"/>
                <a:ea typeface="Yu Gothic UI Semibold" panose="020B0700000000000000" pitchFamily="34" charset="-128"/>
              </a:rPr>
              <a:t>、權力的不對等、對於</a:t>
            </a:r>
            <a:r>
              <a:rPr lang="zh-TW" altLang="en-US" sz="2800" dirty="0">
                <a:highlight>
                  <a:srgbClr val="008080"/>
                </a:highlight>
                <a:latin typeface="Yu Gothic UI Semibold" panose="020B0700000000000000" pitchFamily="34" charset="-128"/>
                <a:ea typeface="Yu Gothic UI Semibold" panose="020B0700000000000000" pitchFamily="34" charset="-128"/>
              </a:rPr>
              <a:t>女性物化</a:t>
            </a:r>
            <a:r>
              <a:rPr lang="zh-TW" altLang="en-US" sz="2800" dirty="0">
                <a:latin typeface="Yu Gothic UI Semibold" panose="020B0700000000000000" pitchFamily="34" charset="-128"/>
                <a:ea typeface="Yu Gothic UI Semibold" panose="020B0700000000000000" pitchFamily="34" charset="-128"/>
              </a:rPr>
              <a:t>、商品化的最佳例子；因為通常從事性工作的女性大部分處於社會較低的階層可能導致</a:t>
            </a:r>
            <a:r>
              <a:rPr lang="zh-TW" altLang="en-US" sz="2800" b="0" i="0" dirty="0">
                <a:effectLst/>
                <a:latin typeface="Yu Gothic UI Semibold" panose="020B0700000000000000" pitchFamily="34" charset="-128"/>
                <a:ea typeface="Yu Gothic UI Semibold" panose="020B0700000000000000" pitchFamily="34" charset="-128"/>
              </a:rPr>
              <a:t>性工作是非常父權，非常剝削女性自主權的，最後可能會影響到社會上的性別平等。</a:t>
            </a:r>
            <a:endParaRPr lang="zh-TW" altLang="en-US" sz="2800" dirty="0">
              <a:latin typeface="Yu Gothic UI Semibold" panose="020B0700000000000000" pitchFamily="34" charset="-128"/>
              <a:ea typeface="Yu Gothic UI Semibold" panose="020B0700000000000000" pitchFamily="34" charset="-128"/>
            </a:endParaRPr>
          </a:p>
        </p:txBody>
      </p:sp>
      <p:pic>
        <p:nvPicPr>
          <p:cNvPr id="4100" name="Picture 4" descr="考え事をしている女性会社員のイラスト（スーツ） | かわいいフリー ...">
            <a:extLst>
              <a:ext uri="{FF2B5EF4-FFF2-40B4-BE49-F238E27FC236}">
                <a16:creationId xmlns:a16="http://schemas.microsoft.com/office/drawing/2014/main" id="{E0B4BD8F-DAE5-FA60-8272-0C6E6D7C4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5935" y="4018548"/>
            <a:ext cx="1725011" cy="218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18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50A6E3-BCDA-965F-246F-1FEA3AAAED70}"/>
              </a:ext>
            </a:extLst>
          </p:cNvPr>
          <p:cNvSpPr>
            <a:spLocks noGrp="1"/>
          </p:cNvSpPr>
          <p:nvPr>
            <p:ph type="title"/>
          </p:nvPr>
        </p:nvSpPr>
        <p:spPr>
          <a:xfrm>
            <a:off x="1451579" y="804519"/>
            <a:ext cx="9291215" cy="1049235"/>
          </a:xfrm>
        </p:spPr>
        <p:txBody>
          <a:bodyPr>
            <a:normAutofit/>
          </a:bodyPr>
          <a:lstStyle/>
          <a:p>
            <a:r>
              <a:rPr lang="zh-TW" altLang="en-US" dirty="0">
                <a:latin typeface="Yu Gothic UI Semibold" panose="020B0700000000000000" pitchFamily="34" charset="-128"/>
                <a:ea typeface="Yu Gothic UI Semibold" panose="020B0700000000000000" pitchFamily="34" charset="-128"/>
              </a:rPr>
              <a:t>建立性專區後之障礙三</a:t>
            </a:r>
            <a:endParaRPr lang="zh-TW" altLang="en-US" dirty="0"/>
          </a:p>
        </p:txBody>
      </p:sp>
      <p:sp>
        <p:nvSpPr>
          <p:cNvPr id="3" name="內容版面配置區 2">
            <a:extLst>
              <a:ext uri="{FF2B5EF4-FFF2-40B4-BE49-F238E27FC236}">
                <a16:creationId xmlns:a16="http://schemas.microsoft.com/office/drawing/2014/main" id="{322CE9AC-E395-0D79-D609-CCCC8D13AF81}"/>
              </a:ext>
            </a:extLst>
          </p:cNvPr>
          <p:cNvSpPr>
            <a:spLocks noGrp="1"/>
          </p:cNvSpPr>
          <p:nvPr>
            <p:ph idx="1"/>
          </p:nvPr>
        </p:nvSpPr>
        <p:spPr>
          <a:xfrm>
            <a:off x="1001949" y="1847980"/>
            <a:ext cx="4628547" cy="3881611"/>
          </a:xfrm>
        </p:spPr>
        <p:txBody>
          <a:bodyPr>
            <a:noAutofit/>
          </a:bodyPr>
          <a:lstStyle/>
          <a:p>
            <a:r>
              <a:rPr lang="zh-TW" altLang="en-US" sz="2400" dirty="0">
                <a:latin typeface="Yu Gothic UI Semibold" panose="020B0700000000000000" pitchFamily="34" charset="-128"/>
                <a:ea typeface="Yu Gothic UI Semibold" panose="020B0700000000000000" pitchFamily="34" charset="-128"/>
              </a:rPr>
              <a:t>目前最大的阻礙的仍然是</a:t>
            </a:r>
            <a:r>
              <a:rPr lang="zh-TW" altLang="en-US" sz="2400" dirty="0">
                <a:highlight>
                  <a:srgbClr val="008080"/>
                </a:highlight>
                <a:latin typeface="Yu Gothic UI Semibold" panose="020B0700000000000000" pitchFamily="34" charset="-128"/>
                <a:ea typeface="Yu Gothic UI Semibold" panose="020B0700000000000000" pitchFamily="34" charset="-128"/>
              </a:rPr>
              <a:t>社會風氣</a:t>
            </a:r>
            <a:r>
              <a:rPr lang="zh-TW" altLang="en-US" sz="2400" dirty="0">
                <a:latin typeface="Yu Gothic UI Semibold" panose="020B0700000000000000" pitchFamily="34" charset="-128"/>
                <a:ea typeface="Yu Gothic UI Semibold" panose="020B0700000000000000" pitchFamily="34" charset="-128"/>
              </a:rPr>
              <a:t>，上述為政府不設立性專區最大原因，臺灣社會氣風仍相對保守，並且全台不超過兩個縣市願意設立性專區，地方政府害怕因設立性專區因而得不到選票因而沒有過多的作為，是一時無法改變的。</a:t>
            </a:r>
          </a:p>
        </p:txBody>
      </p:sp>
      <p:grpSp>
        <p:nvGrpSpPr>
          <p:cNvPr id="1035" name="Group 1030">
            <a:extLst>
              <a:ext uri="{FF2B5EF4-FFF2-40B4-BE49-F238E27FC236}">
                <a16:creationId xmlns:a16="http://schemas.microsoft.com/office/drawing/2014/main" id="{39C93A98-F69D-4681-8037-1A0B90250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7843" y="2012810"/>
            <a:ext cx="4944948" cy="3453535"/>
            <a:chOff x="1459129" y="2012810"/>
            <a:chExt cx="4954208" cy="3453535"/>
          </a:xfrm>
        </p:grpSpPr>
        <p:sp>
          <p:nvSpPr>
            <p:cNvPr id="1036" name="Rectangle 1031">
              <a:extLst>
                <a:ext uri="{FF2B5EF4-FFF2-40B4-BE49-F238E27FC236}">
                  <a16:creationId xmlns:a16="http://schemas.microsoft.com/office/drawing/2014/main" id="{CD410C6B-8400-48F1-9772-E36031DE8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59129" y="2012810"/>
              <a:ext cx="4954208" cy="3453535"/>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Rectangle 1032">
              <a:extLst>
                <a:ext uri="{FF2B5EF4-FFF2-40B4-BE49-F238E27FC236}">
                  <a16:creationId xmlns:a16="http://schemas.microsoft.com/office/drawing/2014/main" id="{C02DD070-A0B0-42F2-89F6-6D104FF04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59129" y="2026118"/>
              <a:ext cx="4954205" cy="3433909"/>
            </a:xfrm>
            <a:prstGeom prst="rect">
              <a:avLst/>
            </a:prstGeom>
            <a:gradFill>
              <a:gsLst>
                <a:gs pos="0">
                  <a:srgbClr val="DADADA"/>
                </a:gs>
                <a:gs pos="100000">
                  <a:srgbClr val="FFFFFE"/>
                </a:gs>
              </a:gsLst>
              <a:lin ang="16200000" scaled="0"/>
            </a:gradFill>
            <a:ln w="63500" cmpd="sng">
              <a:solidFill>
                <a:srgbClr val="736F66"/>
              </a:solidFill>
              <a:miter lim="800000"/>
            </a:ln>
            <a:effectLst>
              <a:innerShdw blurRad="63500" dist="88900" dir="14100000">
                <a:srgbClr val="000000">
                  <a:alpha val="30000"/>
                </a:srgbClr>
              </a:innerShdw>
            </a:effectLst>
            <a:scene3d>
              <a:camera prst="orthographicFront"/>
              <a:lightRig rig="balanced"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鬼島之六：見鬼了之民風純樸所以不需要設立性交易專區| 洗米水布魯斯的碎碎念世界">
            <a:extLst>
              <a:ext uri="{FF2B5EF4-FFF2-40B4-BE49-F238E27FC236}">
                <a16:creationId xmlns:a16="http://schemas.microsoft.com/office/drawing/2014/main" id="{C0A4F363-42D7-35D0-7C01-0952AE6279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30" b="3"/>
          <a:stretch/>
        </p:blipFill>
        <p:spPr bwMode="auto">
          <a:xfrm>
            <a:off x="5961569" y="2174242"/>
            <a:ext cx="4613872"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3662D5-1C59-F6A2-466D-3558F8F9BB6E}"/>
              </a:ext>
            </a:extLst>
          </p:cNvPr>
          <p:cNvSpPr>
            <a:spLocks noGrp="1"/>
          </p:cNvSpPr>
          <p:nvPr>
            <p:ph type="title"/>
          </p:nvPr>
        </p:nvSpPr>
        <p:spPr/>
        <p:txBody>
          <a:bodyPr>
            <a:normAutofit/>
          </a:bodyPr>
          <a:lstStyle/>
          <a:p>
            <a:r>
              <a:rPr lang="zh-TW" altLang="en-US" sz="3600" dirty="0">
                <a:latin typeface="Yu Gothic UI Semibold" panose="020B0700000000000000" pitchFamily="34" charset="-128"/>
                <a:ea typeface="Yu Gothic UI Semibold" panose="020B0700000000000000" pitchFamily="34" charset="-128"/>
              </a:rPr>
              <a:t>心得與感想</a:t>
            </a:r>
          </a:p>
        </p:txBody>
      </p:sp>
      <p:sp>
        <p:nvSpPr>
          <p:cNvPr id="3" name="內容版面配置區 2">
            <a:extLst>
              <a:ext uri="{FF2B5EF4-FFF2-40B4-BE49-F238E27FC236}">
                <a16:creationId xmlns:a16="http://schemas.microsoft.com/office/drawing/2014/main" id="{B0BDB614-2D4D-414D-7329-9E4D52AF0EC2}"/>
              </a:ext>
            </a:extLst>
          </p:cNvPr>
          <p:cNvSpPr>
            <a:spLocks noGrp="1"/>
          </p:cNvSpPr>
          <p:nvPr>
            <p:ph idx="1"/>
          </p:nvPr>
        </p:nvSpPr>
        <p:spPr/>
        <p:txBody>
          <a:bodyPr>
            <a:normAutofit/>
          </a:bodyPr>
          <a:lstStyle/>
          <a:p>
            <a:r>
              <a:rPr lang="zh-TW" altLang="en-US" sz="2400" dirty="0">
                <a:latin typeface="Yu Gothic UI Semibold" panose="020B0700000000000000" pitchFamily="34" charset="-128"/>
                <a:ea typeface="Yu Gothic UI Semibold" panose="020B0700000000000000" pitchFamily="34" charset="-128"/>
              </a:rPr>
              <a:t>因為千越大樓已無法進入，沒辦法做實地考察，加上原本想訪問性工作者但害怕訪問變成消費，這是我這次的兩大遺憾，雖然性專區本身並不是社會上大多數人急需解決的問題，但我希望大家能認識到更多的社會議題，對臺灣有更多的了解。</a:t>
            </a:r>
          </a:p>
        </p:txBody>
      </p:sp>
    </p:spTree>
    <p:extLst>
      <p:ext uri="{BB962C8B-B14F-4D97-AF65-F5344CB8AC3E}">
        <p14:creationId xmlns:p14="http://schemas.microsoft.com/office/powerpoint/2010/main" val="271656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FF641C-0329-4322-AE73-E0F1CF3E515D}"/>
              </a:ext>
            </a:extLst>
          </p:cNvPr>
          <p:cNvSpPr>
            <a:spLocks noGrp="1"/>
          </p:cNvSpPr>
          <p:nvPr>
            <p:ph type="title"/>
          </p:nvPr>
        </p:nvSpPr>
        <p:spPr/>
        <p:txBody>
          <a:bodyPr/>
          <a:lstStyle/>
          <a:p>
            <a:r>
              <a:rPr lang="zh-TW" altLang="en-US" dirty="0">
                <a:latin typeface="Yu Gothic UI Semibold" panose="020B0700000000000000" pitchFamily="34" charset="-128"/>
                <a:ea typeface="Yu Gothic UI Semibold" panose="020B0700000000000000" pitchFamily="34" charset="-128"/>
              </a:rPr>
              <a:t>參考資料</a:t>
            </a:r>
          </a:p>
        </p:txBody>
      </p:sp>
      <p:sp>
        <p:nvSpPr>
          <p:cNvPr id="3" name="內容版面配置區 2">
            <a:extLst>
              <a:ext uri="{FF2B5EF4-FFF2-40B4-BE49-F238E27FC236}">
                <a16:creationId xmlns:a16="http://schemas.microsoft.com/office/drawing/2014/main" id="{679F018A-0330-8E26-9493-55E2686058BB}"/>
              </a:ext>
            </a:extLst>
          </p:cNvPr>
          <p:cNvSpPr>
            <a:spLocks noGrp="1"/>
          </p:cNvSpPr>
          <p:nvPr>
            <p:ph idx="1"/>
          </p:nvPr>
        </p:nvSpPr>
        <p:spPr/>
        <p:txBody>
          <a:bodyPr>
            <a:normAutofit fontScale="92500" lnSpcReduction="10000"/>
          </a:bodyPr>
          <a:lstStyle/>
          <a:p>
            <a:r>
              <a:rPr lang="zh-TW" altLang="en-US" sz="2400" dirty="0">
                <a:latin typeface="Yu Gothic UI Semibold" panose="020B0700000000000000" pitchFamily="34" charset="-128"/>
                <a:ea typeface="Yu Gothic UI Semibold" panose="020B0700000000000000" pitchFamily="34" charset="-128"/>
              </a:rPr>
              <a:t>社會秩序維護法</a:t>
            </a:r>
            <a:endParaRPr lang="en-US" altLang="zh-TW" sz="2400" dirty="0">
              <a:latin typeface="Yu Gothic UI Semibold" panose="020B0700000000000000" pitchFamily="34" charset="-128"/>
              <a:ea typeface="Yu Gothic UI Semibold" panose="020B0700000000000000" pitchFamily="34" charset="-128"/>
            </a:endParaRPr>
          </a:p>
          <a:p>
            <a:r>
              <a:rPr lang="zh-TW" altLang="en-US" sz="2400" dirty="0">
                <a:latin typeface="Yu Gothic UI Semibold" panose="020B0700000000000000" pitchFamily="34" charset="-128"/>
                <a:ea typeface="Yu Gothic UI Semibold" panose="020B0700000000000000" pitchFamily="34" charset="-128"/>
              </a:rPr>
              <a:t>台灣紅燈區</a:t>
            </a:r>
            <a:r>
              <a:rPr lang="en-US" altLang="zh-TW" sz="2400" dirty="0">
                <a:latin typeface="Yu Gothic UI Semibold" panose="020B0700000000000000" pitchFamily="34" charset="-128"/>
                <a:ea typeface="Yu Gothic UI Semibold" panose="020B0700000000000000" pitchFamily="34" charset="-128"/>
              </a:rPr>
              <a:t>-</a:t>
            </a:r>
            <a:r>
              <a:rPr lang="zh-TW" altLang="en-US" sz="2400" dirty="0">
                <a:latin typeface="Yu Gothic UI Semibold" panose="020B0700000000000000" pitchFamily="34" charset="-128"/>
                <a:ea typeface="Yu Gothic UI Semibold" panose="020B0700000000000000" pitchFamily="34" charset="-128"/>
              </a:rPr>
              <a:t>豆干厝完整資訊</a:t>
            </a:r>
            <a:endParaRPr lang="en-US" altLang="zh-TW" sz="2400" dirty="0">
              <a:latin typeface="Yu Gothic UI Semibold" panose="020B0700000000000000" pitchFamily="34" charset="-128"/>
              <a:ea typeface="Yu Gothic UI Semibold" panose="020B0700000000000000" pitchFamily="34" charset="-128"/>
            </a:endParaRPr>
          </a:p>
          <a:p>
            <a:r>
              <a:rPr lang="en-US" altLang="zh-TW" sz="2400" b="1" i="0" dirty="0">
                <a:effectLst/>
                <a:latin typeface="Yu Gothic UI Semibold" panose="020B0700000000000000" pitchFamily="34" charset="-128"/>
                <a:ea typeface="Yu Gothic UI Semibold" panose="020B0700000000000000" pitchFamily="34" charset="-128"/>
              </a:rPr>
              <a:t>【</a:t>
            </a:r>
            <a:r>
              <a:rPr lang="zh-TW" altLang="en-US" sz="2400" b="1" i="0" dirty="0">
                <a:effectLst/>
                <a:latin typeface="Yu Gothic UI Semibold" panose="020B0700000000000000" pitchFamily="34" charset="-128"/>
                <a:ea typeface="Yu Gothic UI Semibold" panose="020B0700000000000000" pitchFamily="34" charset="-128"/>
              </a:rPr>
              <a:t>博恩夜夜秀</a:t>
            </a:r>
            <a:r>
              <a:rPr lang="en-US" altLang="zh-TW" sz="2400" b="1" i="0" dirty="0">
                <a:effectLst/>
                <a:latin typeface="Yu Gothic UI Semibold" panose="020B0700000000000000" pitchFamily="34" charset="-128"/>
                <a:ea typeface="Yu Gothic UI Semibold" panose="020B0700000000000000" pitchFamily="34" charset="-128"/>
              </a:rPr>
              <a:t>】</a:t>
            </a:r>
            <a:r>
              <a:rPr lang="zh-TW" altLang="en-US" sz="2400" b="1" i="0" dirty="0">
                <a:effectLst/>
                <a:latin typeface="Yu Gothic UI Semibold" panose="020B0700000000000000" pitchFamily="34" charset="-128"/>
                <a:ea typeface="Yu Gothic UI Semibold" panose="020B0700000000000000" pitchFamily="34" charset="-128"/>
              </a:rPr>
              <a:t>欸！性交易</a:t>
            </a:r>
            <a:endParaRPr lang="en-US" altLang="zh-TW" sz="2400" b="1" i="0" dirty="0">
              <a:effectLst/>
              <a:latin typeface="Yu Gothic UI Semibold" panose="020B0700000000000000" pitchFamily="34" charset="-128"/>
              <a:ea typeface="Yu Gothic UI Semibold" panose="020B0700000000000000" pitchFamily="34" charset="-128"/>
            </a:endParaRPr>
          </a:p>
          <a:p>
            <a:r>
              <a:rPr lang="en-US" altLang="zh-TW" sz="2400" b="1" i="0" dirty="0">
                <a:effectLst/>
                <a:latin typeface="Yu Gothic UI Semibold" panose="020B0700000000000000" pitchFamily="34" charset="-128"/>
                <a:ea typeface="Yu Gothic UI Semibold" panose="020B0700000000000000" pitchFamily="34" charset="-128"/>
              </a:rPr>
              <a:t>【 </a:t>
            </a:r>
            <a:r>
              <a:rPr lang="zh-TW" altLang="en-US" sz="2400" b="1" i="0" dirty="0">
                <a:effectLst/>
                <a:latin typeface="Yu Gothic UI Semibold" panose="020B0700000000000000" pitchFamily="34" charset="-128"/>
                <a:ea typeface="Yu Gothic UI Semibold" panose="020B0700000000000000" pitchFamily="34" charset="-128"/>
              </a:rPr>
              <a:t>志祺七七 </a:t>
            </a:r>
            <a:r>
              <a:rPr lang="en-US" altLang="zh-TW" sz="2400" b="1" i="0" dirty="0">
                <a:effectLst/>
                <a:latin typeface="Yu Gothic UI Semibold" panose="020B0700000000000000" pitchFamily="34" charset="-128"/>
                <a:ea typeface="Yu Gothic UI Semibold" panose="020B0700000000000000" pitchFamily="34" charset="-128"/>
              </a:rPr>
              <a:t>】</a:t>
            </a:r>
            <a:r>
              <a:rPr lang="zh-TW" altLang="en-US" sz="2400" b="1" i="0" dirty="0">
                <a:effectLst/>
                <a:latin typeface="Yu Gothic UI Semibold" panose="020B0700000000000000" pitchFamily="34" charset="-128"/>
                <a:ea typeface="Yu Gothic UI Semibold" panose="020B0700000000000000" pitchFamily="34" charset="-128"/>
              </a:rPr>
              <a:t>「性交易」好棒棒還是好壞壞？性是可被買賣的嗎？</a:t>
            </a:r>
          </a:p>
          <a:p>
            <a:r>
              <a:rPr lang="zh-TW" altLang="en-US" sz="2400" b="0" i="0" dirty="0">
                <a:effectLst/>
                <a:latin typeface="Yu Gothic UI Semibold" panose="020B0700000000000000" pitchFamily="34" charset="-128"/>
                <a:ea typeface="Yu Gothic UI Semibold" panose="020B0700000000000000" pitchFamily="34" charset="-128"/>
              </a:rPr>
              <a:t>維基百科</a:t>
            </a:r>
            <a:r>
              <a:rPr lang="en-US" altLang="zh-TW" sz="2400" b="0" i="0" dirty="0">
                <a:effectLst/>
                <a:latin typeface="Yu Gothic UI Semibold" panose="020B0700000000000000" pitchFamily="34" charset="-128"/>
                <a:ea typeface="Yu Gothic UI Semibold" panose="020B0700000000000000" pitchFamily="34" charset="-128"/>
              </a:rPr>
              <a:t>—</a:t>
            </a:r>
            <a:r>
              <a:rPr lang="zh-TW" altLang="en-US" sz="2400" b="0" i="0" dirty="0">
                <a:effectLst/>
                <a:latin typeface="Yu Gothic UI Semibold" panose="020B0700000000000000" pitchFamily="34" charset="-128"/>
                <a:ea typeface="Yu Gothic UI Semibold" panose="020B0700000000000000" pitchFamily="34" charset="-128"/>
              </a:rPr>
              <a:t>性交易</a:t>
            </a:r>
            <a:endParaRPr lang="en-US" altLang="zh-TW" sz="2400" b="0" i="0" dirty="0">
              <a:effectLst/>
              <a:latin typeface="Yu Gothic UI Semibold" panose="020B0700000000000000" pitchFamily="34" charset="-128"/>
              <a:ea typeface="Yu Gothic UI Semibold" panose="020B0700000000000000" pitchFamily="34" charset="-128"/>
            </a:endParaRPr>
          </a:p>
          <a:p>
            <a:r>
              <a:rPr lang="zh-TW" altLang="en-US" sz="2400" b="0" i="0" u="sng" dirty="0">
                <a:effectLst/>
                <a:latin typeface="Yu Gothic UI Semibold" panose="020B0700000000000000" pitchFamily="34" charset="-128"/>
                <a:ea typeface="Yu Gothic UI Semibold" panose="020B0700000000000000" pitchFamily="34" charset="-128"/>
                <a:hlinkClick r:id="rId2">
                  <a:extLst>
                    <a:ext uri="{A12FA001-AC4F-418D-AE19-62706E023703}">
                      <ahyp:hlinkClr xmlns:ahyp="http://schemas.microsoft.com/office/drawing/2018/hyperlinkcolor" val="tx"/>
                    </a:ext>
                  </a:extLst>
                </a:hlinkClick>
              </a:rPr>
              <a:t>日日春關懷互助協會</a:t>
            </a:r>
            <a:endParaRPr lang="en-US" altLang="zh-TW" sz="2400" b="0" i="0" u="sng" dirty="0">
              <a:effectLst/>
              <a:latin typeface="Yu Gothic UI Semibold" panose="020B0700000000000000" pitchFamily="34" charset="-128"/>
              <a:ea typeface="Yu Gothic UI Semibold" panose="020B0700000000000000" pitchFamily="34" charset="-128"/>
              <a:hlinkClick r:id="rId2">
                <a:extLst>
                  <a:ext uri="{A12FA001-AC4F-418D-AE19-62706E023703}">
                    <ahyp:hlinkClr xmlns:ahyp="http://schemas.microsoft.com/office/drawing/2018/hyperlinkcolor" val="tx"/>
                  </a:ext>
                </a:extLst>
              </a:hlinkClick>
            </a:endParaRPr>
          </a:p>
          <a:p>
            <a:r>
              <a:rPr lang="en-US" altLang="zh-TW" sz="2400" u="sng" dirty="0">
                <a:latin typeface="Yu Gothic UI Semibold" panose="020B0700000000000000" pitchFamily="34" charset="-128"/>
                <a:ea typeface="Yu Gothic UI Semibold" panose="020B0700000000000000" pitchFamily="34" charset="-128"/>
                <a:hlinkClick r:id="rId2">
                  <a:extLst>
                    <a:ext uri="{A12FA001-AC4F-418D-AE19-62706E023703}">
                      <ahyp:hlinkClr xmlns:ahyp="http://schemas.microsoft.com/office/drawing/2018/hyperlinkcolor" val="tx"/>
                    </a:ext>
                  </a:extLst>
                </a:hlinkClick>
              </a:rPr>
              <a:t>Google</a:t>
            </a:r>
            <a:r>
              <a:rPr lang="zh-TW" altLang="en-US" sz="2400" u="sng" dirty="0">
                <a:latin typeface="Yu Gothic UI Semibold" panose="020B0700000000000000" pitchFamily="34" charset="-128"/>
                <a:ea typeface="Yu Gothic UI Semibold" panose="020B0700000000000000" pitchFamily="34" charset="-128"/>
                <a:hlinkClick r:id="rId2">
                  <a:extLst>
                    <a:ext uri="{A12FA001-AC4F-418D-AE19-62706E023703}">
                      <ahyp:hlinkClr xmlns:ahyp="http://schemas.microsoft.com/office/drawing/2018/hyperlinkcolor" val="tx"/>
                    </a:ext>
                  </a:extLst>
                </a:hlinkClick>
              </a:rPr>
              <a:t>地圖</a:t>
            </a:r>
            <a:endParaRPr lang="en-US" altLang="zh-TW" sz="2400" b="0" i="0" u="sng" dirty="0">
              <a:effectLst/>
              <a:latin typeface="Yu Gothic UI Semibold" panose="020B0700000000000000" pitchFamily="34" charset="-128"/>
              <a:ea typeface="Yu Gothic UI Semibold" panose="020B0700000000000000" pitchFamily="34" charset="-128"/>
              <a:hlinkClick r:id="rId2">
                <a:extLst>
                  <a:ext uri="{A12FA001-AC4F-418D-AE19-62706E023703}">
                    <ahyp:hlinkClr xmlns:ahyp="http://schemas.microsoft.com/office/drawing/2018/hyperlinkcolor" val="tx"/>
                  </a:ext>
                </a:extLst>
              </a:hlinkClick>
            </a:endParaRPr>
          </a:p>
          <a:p>
            <a:endParaRPr lang="zh-TW" altLang="en-US" sz="2400" b="0" i="0" u="sng" dirty="0">
              <a:effectLst/>
              <a:latin typeface="Yu Gothic UI Semibold" panose="020B0700000000000000" pitchFamily="34" charset="-128"/>
              <a:ea typeface="Yu Gothic UI Semibold" panose="020B0700000000000000" pitchFamily="34" charset="-128"/>
              <a:hlinkClick r:id="rId2">
                <a:extLst>
                  <a:ext uri="{A12FA001-AC4F-418D-AE19-62706E023703}">
                    <ahyp:hlinkClr xmlns:ahyp="http://schemas.microsoft.com/office/drawing/2018/hyperlinkcolor" val="tx"/>
                  </a:ext>
                </a:extLst>
              </a:hlinkClick>
            </a:endParaRPr>
          </a:p>
          <a:p>
            <a:endParaRPr lang="zh-TW" altLang="en-US" sz="24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85377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33FB34-E54B-4710-9DAE-6EE038612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29041944-13B4-40E3-A9D5-25B333EBD2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3" name="Straight Connector 22">
            <a:extLst>
              <a:ext uri="{FF2B5EF4-FFF2-40B4-BE49-F238E27FC236}">
                <a16:creationId xmlns:a16="http://schemas.microsoft.com/office/drawing/2014/main" id="{5B85E289-5ADE-4F02-B917-9C9D9B0448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60F480BC-15A3-42F3-B382-E17ECCDF1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6A371F2-1216-4E7F-B4B8-13E3F31F2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3005" y="1286439"/>
            <a:ext cx="6292376" cy="4289488"/>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99CE436-D2D0-426B-9ACB-3A00AA991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049" y="1490915"/>
            <a:ext cx="5894288" cy="3880536"/>
          </a:xfrm>
          <a:prstGeom prst="rect">
            <a:avLst/>
          </a:prstGeom>
          <a:gradFill>
            <a:gsLst>
              <a:gs pos="0">
                <a:srgbClr val="DADADA"/>
              </a:gs>
              <a:gs pos="100000">
                <a:srgbClr val="FFFFFE"/>
              </a:gs>
            </a:gsLst>
            <a:lin ang="16200000" scaled="0"/>
          </a:gradFill>
          <a:ln w="50800" cmpd="sng">
            <a:solidFill>
              <a:schemeClr val="tx2">
                <a:lumMod val="50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B5FC97-2B97-4BFE-B03B-816367F11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141" y="1739543"/>
            <a:ext cx="5404104" cy="3383280"/>
          </a:xfrm>
          <a:prstGeom prst="rect">
            <a:avLst/>
          </a:prstGeom>
          <a:solidFill>
            <a:schemeClr val="bg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B41E2BD4-9A04-72B6-E2CE-CF8CC3F69BC0}"/>
              </a:ext>
            </a:extLst>
          </p:cNvPr>
          <p:cNvSpPr>
            <a:spLocks noGrp="1"/>
          </p:cNvSpPr>
          <p:nvPr>
            <p:ph type="title"/>
          </p:nvPr>
        </p:nvSpPr>
        <p:spPr>
          <a:xfrm>
            <a:off x="5252936" y="1926009"/>
            <a:ext cx="4992514" cy="3010346"/>
          </a:xfrm>
        </p:spPr>
        <p:txBody>
          <a:bodyPr vert="horz" lIns="91440" tIns="45720" rIns="91440" bIns="0" rtlCol="0" anchor="ctr">
            <a:normAutofit/>
          </a:bodyPr>
          <a:lstStyle/>
          <a:p>
            <a:r>
              <a:rPr lang="zh-TW" altLang="en-US" sz="3600"/>
              <a:t>前言</a:t>
            </a:r>
          </a:p>
        </p:txBody>
      </p:sp>
      <p:sp>
        <p:nvSpPr>
          <p:cNvPr id="3" name="內容版面配置區 2">
            <a:extLst>
              <a:ext uri="{FF2B5EF4-FFF2-40B4-BE49-F238E27FC236}">
                <a16:creationId xmlns:a16="http://schemas.microsoft.com/office/drawing/2014/main" id="{2ECB7C41-D5CB-FD2E-3EFA-5717967CAFE4}"/>
              </a:ext>
            </a:extLst>
          </p:cNvPr>
          <p:cNvSpPr>
            <a:spLocks noGrp="1"/>
          </p:cNvSpPr>
          <p:nvPr>
            <p:ph idx="1"/>
          </p:nvPr>
        </p:nvSpPr>
        <p:spPr>
          <a:xfrm>
            <a:off x="1265312" y="1002633"/>
            <a:ext cx="3291644" cy="5021178"/>
          </a:xfrm>
        </p:spPr>
        <p:txBody>
          <a:bodyPr vert="horz" lIns="91440" tIns="91440" rIns="91440" bIns="91440" rtlCol="0" anchor="ctr">
            <a:noAutofit/>
          </a:bodyPr>
          <a:lstStyle/>
          <a:p>
            <a:pPr marL="0" indent="0" algn="r">
              <a:lnSpc>
                <a:spcPct val="110000"/>
              </a:lnSpc>
              <a:buNone/>
            </a:pPr>
            <a:r>
              <a:rPr lang="zh-TW" altLang="en-US" sz="2400" cap="all" dirty="0">
                <a:latin typeface="Yu Gothic UI Semibold" panose="020B0700000000000000" pitchFamily="34" charset="-128"/>
                <a:ea typeface="Yu Gothic UI Semibold" panose="020B0700000000000000" pitchFamily="34" charset="-128"/>
              </a:rPr>
              <a:t>在高二暑假時，我參與了老師舉辦的地理與歷史實地考察，隨後在完成老師所發下的手冊時，我發現其中有一題為你對千越大樓有甚麼想法去做改建，當時我的想法是改建為</a:t>
            </a:r>
            <a:r>
              <a:rPr lang="zh-TW" altLang="en-US" sz="2400" cap="all" dirty="0">
                <a:highlight>
                  <a:srgbClr val="008080"/>
                </a:highlight>
                <a:latin typeface="Yu Gothic UI Semibold" panose="020B0700000000000000" pitchFamily="34" charset="-128"/>
                <a:ea typeface="Yu Gothic UI Semibold" panose="020B0700000000000000" pitchFamily="34" charset="-128"/>
              </a:rPr>
              <a:t>性專區</a:t>
            </a:r>
            <a:r>
              <a:rPr lang="zh-TW" altLang="en-US" sz="2400" cap="all" dirty="0">
                <a:latin typeface="Yu Gothic UI Semibold" panose="020B0700000000000000" pitchFamily="34" charset="-128"/>
                <a:ea typeface="Yu Gothic UI Semibold" panose="020B0700000000000000" pitchFamily="34" charset="-128"/>
              </a:rPr>
              <a:t>，我將以此為主題進行探討</a:t>
            </a:r>
          </a:p>
        </p:txBody>
      </p:sp>
      <p:cxnSp>
        <p:nvCxnSpPr>
          <p:cNvPr id="33" name="Straight Connector 32">
            <a:extLst>
              <a:ext uri="{FF2B5EF4-FFF2-40B4-BE49-F238E27FC236}">
                <a16:creationId xmlns:a16="http://schemas.microsoft.com/office/drawing/2014/main" id="{4933C12D-1917-4B38-BD5B-89420E5FD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41067" y="324811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86225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7E0009-A420-58A2-E7CC-1916DD6C954E}"/>
              </a:ext>
            </a:extLst>
          </p:cNvPr>
          <p:cNvSpPr>
            <a:spLocks noGrp="1"/>
          </p:cNvSpPr>
          <p:nvPr>
            <p:ph type="title"/>
          </p:nvPr>
        </p:nvSpPr>
        <p:spPr>
          <a:xfrm>
            <a:off x="1450392" y="504399"/>
            <a:ext cx="9291215" cy="1049235"/>
          </a:xfrm>
        </p:spPr>
        <p:txBody>
          <a:bodyPr/>
          <a:lstStyle/>
          <a:p>
            <a:r>
              <a:rPr lang="zh-TW" altLang="en-US" dirty="0">
                <a:latin typeface="Yu Gothic UI Semibold" panose="020B0700000000000000" pitchFamily="34" charset="-128"/>
                <a:ea typeface="Yu Gothic UI Semibold" panose="020B0700000000000000" pitchFamily="34" charset="-128"/>
              </a:rPr>
              <a:t>大綱</a:t>
            </a:r>
          </a:p>
        </p:txBody>
      </p:sp>
      <p:sp>
        <p:nvSpPr>
          <p:cNvPr id="3" name="內容版面配置區 2">
            <a:extLst>
              <a:ext uri="{FF2B5EF4-FFF2-40B4-BE49-F238E27FC236}">
                <a16:creationId xmlns:a16="http://schemas.microsoft.com/office/drawing/2014/main" id="{FB226212-A248-E649-D460-829639E66249}"/>
              </a:ext>
            </a:extLst>
          </p:cNvPr>
          <p:cNvSpPr>
            <a:spLocks noGrp="1"/>
          </p:cNvSpPr>
          <p:nvPr>
            <p:ph idx="1"/>
          </p:nvPr>
        </p:nvSpPr>
        <p:spPr>
          <a:xfrm>
            <a:off x="1450392" y="1553634"/>
            <a:ext cx="9291215" cy="3450613"/>
          </a:xfrm>
        </p:spPr>
        <p:txBody>
          <a:bodyPr>
            <a:normAutofit fontScale="25000" lnSpcReduction="20000"/>
          </a:bodyPr>
          <a:lstStyle/>
          <a:p>
            <a:r>
              <a:rPr lang="zh-TW" altLang="en-US" sz="9600" dirty="0">
                <a:latin typeface="Yu Gothic UI Semibold" panose="020B0700000000000000" pitchFamily="34" charset="-128"/>
                <a:ea typeface="Yu Gothic UI Semibold" panose="020B0700000000000000" pitchFamily="34" charset="-128"/>
              </a:rPr>
              <a:t>性專區歷史介紹</a:t>
            </a:r>
            <a:endParaRPr lang="en-US" altLang="zh-TW" sz="9600" dirty="0">
              <a:latin typeface="Yu Gothic UI Semibold" panose="020B0700000000000000" pitchFamily="34" charset="-128"/>
              <a:ea typeface="Yu Gothic UI Semibold" panose="020B0700000000000000" pitchFamily="34" charset="-128"/>
            </a:endParaRPr>
          </a:p>
          <a:p>
            <a:endParaRPr lang="en-US" altLang="zh-TW" sz="9600" dirty="0">
              <a:latin typeface="Yu Gothic UI Semibold" panose="020B0700000000000000" pitchFamily="34" charset="-128"/>
              <a:ea typeface="Yu Gothic UI Semibold" panose="020B0700000000000000" pitchFamily="34" charset="-128"/>
            </a:endParaRPr>
          </a:p>
          <a:p>
            <a:r>
              <a:rPr lang="zh-TW" altLang="en-US" sz="9600" dirty="0">
                <a:latin typeface="Yu Gothic UI Semibold" panose="020B0700000000000000" pitchFamily="34" charset="-128"/>
                <a:ea typeface="Yu Gothic UI Semibold" panose="020B0700000000000000" pitchFamily="34" charset="-128"/>
              </a:rPr>
              <a:t>性專區相關法條介紹</a:t>
            </a:r>
            <a:endParaRPr lang="en-US" altLang="zh-TW" sz="9600" dirty="0">
              <a:latin typeface="Yu Gothic UI Semibold" panose="020B0700000000000000" pitchFamily="34" charset="-128"/>
              <a:ea typeface="Yu Gothic UI Semibold" panose="020B0700000000000000" pitchFamily="34" charset="-128"/>
            </a:endParaRPr>
          </a:p>
          <a:p>
            <a:endParaRPr lang="en-US" altLang="zh-TW" sz="9600" dirty="0">
              <a:latin typeface="Yu Gothic UI Semibold" panose="020B0700000000000000" pitchFamily="34" charset="-128"/>
              <a:ea typeface="Yu Gothic UI Semibold" panose="020B0700000000000000" pitchFamily="34" charset="-128"/>
            </a:endParaRPr>
          </a:p>
          <a:p>
            <a:r>
              <a:rPr lang="zh-TW" altLang="en-US" sz="9600" dirty="0">
                <a:latin typeface="Yu Gothic UI Semibold" panose="020B0700000000000000" pitchFamily="34" charset="-128"/>
                <a:ea typeface="Yu Gothic UI Semibold" panose="020B0700000000000000" pitchFamily="34" charset="-128"/>
              </a:rPr>
              <a:t>關於千越大樓之區位分析與工作者討論</a:t>
            </a:r>
            <a:endParaRPr lang="en-US" altLang="zh-TW" sz="9600" dirty="0">
              <a:latin typeface="Yu Gothic UI Semibold" panose="020B0700000000000000" pitchFamily="34" charset="-128"/>
              <a:ea typeface="Yu Gothic UI Semibold" panose="020B0700000000000000" pitchFamily="34" charset="-128"/>
            </a:endParaRPr>
          </a:p>
          <a:p>
            <a:endParaRPr lang="en-US" altLang="zh-TW" sz="9600" dirty="0">
              <a:latin typeface="Yu Gothic UI Semibold" panose="020B0700000000000000" pitchFamily="34" charset="-128"/>
              <a:ea typeface="Yu Gothic UI Semibold" panose="020B0700000000000000" pitchFamily="34" charset="-128"/>
            </a:endParaRPr>
          </a:p>
          <a:p>
            <a:r>
              <a:rPr lang="zh-TW" altLang="en-US" sz="9600" dirty="0">
                <a:latin typeface="Yu Gothic UI Semibold" panose="020B0700000000000000" pitchFamily="34" charset="-128"/>
                <a:ea typeface="Yu Gothic UI Semibold" panose="020B0700000000000000" pitchFamily="34" charset="-128"/>
              </a:rPr>
              <a:t>設立性專區之優點</a:t>
            </a:r>
            <a:endParaRPr lang="en-US" altLang="zh-TW" sz="9600" dirty="0">
              <a:latin typeface="Yu Gothic UI Semibold" panose="020B0700000000000000" pitchFamily="34" charset="-128"/>
              <a:ea typeface="Yu Gothic UI Semibold" panose="020B0700000000000000" pitchFamily="34" charset="-128"/>
            </a:endParaRPr>
          </a:p>
          <a:p>
            <a:endParaRPr lang="en-US" altLang="zh-TW" sz="9600" dirty="0">
              <a:latin typeface="Yu Gothic UI Semibold" panose="020B0700000000000000" pitchFamily="34" charset="-128"/>
              <a:ea typeface="Yu Gothic UI Semibold" panose="020B0700000000000000" pitchFamily="34" charset="-128"/>
            </a:endParaRPr>
          </a:p>
          <a:p>
            <a:r>
              <a:rPr lang="zh-TW" altLang="en-US" sz="9600" dirty="0">
                <a:latin typeface="Yu Gothic UI Semibold" panose="020B0700000000000000" pitchFamily="34" charset="-128"/>
                <a:ea typeface="Yu Gothic UI Semibold" panose="020B0700000000000000" pitchFamily="34" charset="-128"/>
              </a:rPr>
              <a:t>設立性專區之障礙</a:t>
            </a:r>
            <a:endParaRPr lang="en-US" altLang="zh-TW" sz="9600" dirty="0">
              <a:latin typeface="Yu Gothic UI Semibold" panose="020B0700000000000000" pitchFamily="34" charset="-128"/>
              <a:ea typeface="Yu Gothic UI Semibold" panose="020B0700000000000000" pitchFamily="34" charset="-128"/>
            </a:endParaRPr>
          </a:p>
          <a:p>
            <a:endParaRPr lang="en-US" altLang="zh-TW" sz="9600" dirty="0"/>
          </a:p>
          <a:p>
            <a:endParaRPr lang="zh-TW" altLang="en-US" dirty="0"/>
          </a:p>
        </p:txBody>
      </p:sp>
    </p:spTree>
    <p:extLst>
      <p:ext uri="{BB962C8B-B14F-4D97-AF65-F5344CB8AC3E}">
        <p14:creationId xmlns:p14="http://schemas.microsoft.com/office/powerpoint/2010/main" val="414078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B44056-A26C-B101-B9B5-C902C12EE31D}"/>
              </a:ext>
            </a:extLst>
          </p:cNvPr>
          <p:cNvSpPr>
            <a:spLocks noGrp="1"/>
          </p:cNvSpPr>
          <p:nvPr>
            <p:ph type="title"/>
          </p:nvPr>
        </p:nvSpPr>
        <p:spPr>
          <a:xfrm>
            <a:off x="1450392" y="475656"/>
            <a:ext cx="9291215" cy="1049235"/>
          </a:xfrm>
        </p:spPr>
        <p:txBody>
          <a:bodyPr>
            <a:normAutofit/>
          </a:bodyPr>
          <a:lstStyle/>
          <a:p>
            <a:r>
              <a:rPr lang="zh-TW" altLang="en-US" sz="4800" dirty="0">
                <a:latin typeface="Yu Gothic UI Semibold" panose="020B0700000000000000" pitchFamily="34" charset="-128"/>
                <a:ea typeface="Yu Gothic UI Semibold" panose="020B0700000000000000" pitchFamily="34" charset="-128"/>
              </a:rPr>
              <a:t>關於性產業在台灣的發展</a:t>
            </a:r>
          </a:p>
        </p:txBody>
      </p:sp>
      <p:sp>
        <p:nvSpPr>
          <p:cNvPr id="3" name="內容版面配置區 2">
            <a:extLst>
              <a:ext uri="{FF2B5EF4-FFF2-40B4-BE49-F238E27FC236}">
                <a16:creationId xmlns:a16="http://schemas.microsoft.com/office/drawing/2014/main" id="{F4979320-CC3D-0AFE-4738-1F532999DD5C}"/>
              </a:ext>
            </a:extLst>
          </p:cNvPr>
          <p:cNvSpPr>
            <a:spLocks noGrp="1"/>
          </p:cNvSpPr>
          <p:nvPr>
            <p:ph idx="1"/>
          </p:nvPr>
        </p:nvSpPr>
        <p:spPr>
          <a:xfrm>
            <a:off x="304800" y="1451812"/>
            <a:ext cx="11815011" cy="4499810"/>
          </a:xfrm>
        </p:spPr>
        <p:txBody>
          <a:bodyPr>
            <a:noAutofit/>
          </a:bodyPr>
          <a:lstStyle/>
          <a:p>
            <a:r>
              <a:rPr lang="en-US" altLang="zh-TW" sz="3200" dirty="0">
                <a:latin typeface="Yu Gothic UI Semibold" panose="020B0700000000000000" pitchFamily="34" charset="-128"/>
                <a:ea typeface="Yu Gothic UI Semibold" panose="020B0700000000000000" pitchFamily="34" charset="-128"/>
              </a:rPr>
              <a:t>1.</a:t>
            </a:r>
            <a:r>
              <a:rPr lang="zh-TW" altLang="en-US" sz="3200" dirty="0">
                <a:latin typeface="Yu Gothic UI Semibold" panose="020B0700000000000000" pitchFamily="34" charset="-128"/>
                <a:ea typeface="Yu Gothic UI Semibold" panose="020B0700000000000000" pitchFamily="34" charset="-128"/>
              </a:rPr>
              <a:t>最早可以追溯到清領時期台灣的青樓酒館</a:t>
            </a:r>
            <a:endParaRPr lang="en-US" altLang="zh-TW" sz="3200" dirty="0">
              <a:latin typeface="Yu Gothic UI Semibold" panose="020B0700000000000000" pitchFamily="34" charset="-128"/>
              <a:ea typeface="Yu Gothic UI Semibold" panose="020B0700000000000000" pitchFamily="34" charset="-128"/>
            </a:endParaRPr>
          </a:p>
          <a:p>
            <a:endParaRPr lang="en-US" altLang="zh-TW" sz="3200" dirty="0">
              <a:latin typeface="Yu Gothic UI Semibold" panose="020B0700000000000000" pitchFamily="34" charset="-128"/>
              <a:ea typeface="Yu Gothic UI Semibold" panose="020B0700000000000000" pitchFamily="34" charset="-128"/>
            </a:endParaRPr>
          </a:p>
          <a:p>
            <a:r>
              <a:rPr lang="en-US" altLang="zh-TW" sz="3200" dirty="0">
                <a:latin typeface="Yu Gothic UI Semibold" panose="020B0700000000000000" pitchFamily="34" charset="-128"/>
                <a:ea typeface="Yu Gothic UI Semibold" panose="020B0700000000000000" pitchFamily="34" charset="-128"/>
              </a:rPr>
              <a:t>2.</a:t>
            </a:r>
            <a:r>
              <a:rPr lang="zh-TW" altLang="en-US" sz="3200" dirty="0">
                <a:latin typeface="Yu Gothic UI Semibold" panose="020B0700000000000000" pitchFamily="34" charset="-128"/>
                <a:ea typeface="Yu Gothic UI Semibold" panose="020B0700000000000000" pitchFamily="34" charset="-128"/>
              </a:rPr>
              <a:t>日治時期，日本在各處設立遊廓，</a:t>
            </a:r>
            <a:endParaRPr lang="en-US" altLang="zh-TW" sz="3200" dirty="0">
              <a:latin typeface="Yu Gothic UI Semibold" panose="020B0700000000000000" pitchFamily="34" charset="-128"/>
              <a:ea typeface="Yu Gothic UI Semibold" panose="020B0700000000000000" pitchFamily="34" charset="-128"/>
            </a:endParaRPr>
          </a:p>
          <a:p>
            <a:endParaRPr lang="en-US" altLang="zh-TW" sz="3200" dirty="0">
              <a:latin typeface="Yu Gothic UI Semibold" panose="020B0700000000000000" pitchFamily="34" charset="-128"/>
              <a:ea typeface="Yu Gothic UI Semibold" panose="020B0700000000000000" pitchFamily="34" charset="-128"/>
            </a:endParaRPr>
          </a:p>
          <a:p>
            <a:r>
              <a:rPr lang="en-US" altLang="zh-TW" sz="3200" dirty="0">
                <a:latin typeface="Yu Gothic UI Semibold" panose="020B0700000000000000" pitchFamily="34" charset="-128"/>
                <a:ea typeface="Yu Gothic UI Semibold" panose="020B0700000000000000" pitchFamily="34" charset="-128"/>
              </a:rPr>
              <a:t>3.</a:t>
            </a:r>
            <a:r>
              <a:rPr lang="zh-TW" altLang="en-US" sz="3200" dirty="0">
                <a:latin typeface="Yu Gothic UI Semibold" panose="020B0700000000000000" pitchFamily="34" charset="-128"/>
                <a:ea typeface="Yu Gothic UI Semibold" panose="020B0700000000000000" pitchFamily="34" charset="-128"/>
              </a:rPr>
              <a:t>中華民國時期設立公娼制度，</a:t>
            </a:r>
            <a:r>
              <a:rPr lang="en-US" altLang="zh-TW" sz="3200" b="0" i="0" dirty="0">
                <a:effectLst/>
                <a:latin typeface="Yu Gothic UI Semibold" panose="020B0700000000000000" pitchFamily="34" charset="-128"/>
                <a:ea typeface="Yu Gothic UI Semibold" panose="020B0700000000000000" pitchFamily="34" charset="-128"/>
              </a:rPr>
              <a:t>1956</a:t>
            </a:r>
            <a:r>
              <a:rPr lang="zh-TW" altLang="en-US" sz="3200" b="0" i="0" dirty="0">
                <a:effectLst/>
                <a:latin typeface="Yu Gothic UI Semibold" panose="020B0700000000000000" pitchFamily="34" charset="-128"/>
                <a:ea typeface="Yu Gothic UI Semibold" panose="020B0700000000000000" pitchFamily="34" charset="-128"/>
              </a:rPr>
              <a:t>年，政府頒訂</a:t>
            </a:r>
            <a:r>
              <a:rPr lang="en-US" altLang="zh-TW" sz="3200" b="0" i="0" dirty="0">
                <a:effectLst/>
                <a:latin typeface="Yu Gothic UI Semibold" panose="020B0700000000000000" pitchFamily="34" charset="-128"/>
                <a:ea typeface="Yu Gothic UI Semibold" panose="020B0700000000000000" pitchFamily="34" charset="-128"/>
              </a:rPr>
              <a:t>《</a:t>
            </a:r>
            <a:r>
              <a:rPr lang="zh-TW" altLang="en-US" sz="3200" b="0" i="0" dirty="0">
                <a:effectLst/>
                <a:latin typeface="Yu Gothic UI Semibold" panose="020B0700000000000000" pitchFamily="34" charset="-128"/>
                <a:ea typeface="Yu Gothic UI Semibold" panose="020B0700000000000000" pitchFamily="34" charset="-128"/>
              </a:rPr>
              <a:t>臺灣省各縣市管理娼妓辦法</a:t>
            </a:r>
            <a:r>
              <a:rPr lang="en-US" altLang="zh-TW" sz="3200" b="0" i="0" dirty="0">
                <a:effectLst/>
                <a:latin typeface="Yu Gothic UI Semibold" panose="020B0700000000000000" pitchFamily="34" charset="-128"/>
                <a:ea typeface="Yu Gothic UI Semibold" panose="020B0700000000000000" pitchFamily="34" charset="-128"/>
              </a:rPr>
              <a:t>》</a:t>
            </a:r>
            <a:r>
              <a:rPr lang="zh-TW" altLang="en-US" sz="3200" b="0" i="0" dirty="0">
                <a:effectLst/>
                <a:latin typeface="Yu Gothic UI Semibold" panose="020B0700000000000000" pitchFamily="34" charset="-128"/>
                <a:ea typeface="Yu Gothic UI Semibold" panose="020B0700000000000000" pitchFamily="34" charset="-128"/>
              </a:rPr>
              <a:t>以規定娼妓的營業許可政策。此辦法於</a:t>
            </a:r>
            <a:r>
              <a:rPr lang="en-US" altLang="zh-TW" sz="3200" b="0" i="0" dirty="0">
                <a:effectLst/>
                <a:latin typeface="Yu Gothic UI Semibold" panose="020B0700000000000000" pitchFamily="34" charset="-128"/>
                <a:ea typeface="Yu Gothic UI Semibold" panose="020B0700000000000000" pitchFamily="34" charset="-128"/>
              </a:rPr>
              <a:t>2002</a:t>
            </a:r>
            <a:r>
              <a:rPr lang="zh-TW" altLang="en-US" sz="3200" b="0" i="0" dirty="0">
                <a:effectLst/>
                <a:latin typeface="Yu Gothic UI Semibold" panose="020B0700000000000000" pitchFamily="34" charset="-128"/>
                <a:ea typeface="Yu Gothic UI Semibold" panose="020B0700000000000000" pitchFamily="34" charset="-128"/>
              </a:rPr>
              <a:t>年時廢止。</a:t>
            </a:r>
            <a:endParaRPr lang="en-US" altLang="zh-TW" sz="3200" b="0" i="0" dirty="0">
              <a:effectLst/>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226608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2E9684-E5C8-CB8A-1576-4CC0119BFF1A}"/>
              </a:ext>
            </a:extLst>
          </p:cNvPr>
          <p:cNvSpPr>
            <a:spLocks noGrp="1"/>
          </p:cNvSpPr>
          <p:nvPr>
            <p:ph type="title"/>
          </p:nvPr>
        </p:nvSpPr>
        <p:spPr/>
        <p:txBody>
          <a:bodyPr/>
          <a:lstStyle/>
          <a:p>
            <a:r>
              <a:rPr lang="zh-TW" altLang="en-US" sz="3200" dirty="0">
                <a:latin typeface="Yu Gothic UI Semibold" panose="020B0700000000000000" pitchFamily="34" charset="-128"/>
                <a:ea typeface="Yu Gothic UI Semibold" panose="020B0700000000000000" pitchFamily="34" charset="-128"/>
              </a:rPr>
              <a:t>關於性產業在台灣的發展</a:t>
            </a:r>
            <a:r>
              <a:rPr lang="en-US" altLang="zh-TW" sz="3200" dirty="0">
                <a:latin typeface="Yu Gothic UI Semibold" panose="020B0700000000000000" pitchFamily="34" charset="-128"/>
                <a:ea typeface="Yu Gothic UI Semibold" panose="020B0700000000000000" pitchFamily="34" charset="-128"/>
              </a:rPr>
              <a:t>-2</a:t>
            </a:r>
            <a:endParaRPr lang="zh-TW" altLang="en-US" dirty="0"/>
          </a:p>
        </p:txBody>
      </p:sp>
      <p:sp>
        <p:nvSpPr>
          <p:cNvPr id="3" name="內容版面配置區 2">
            <a:extLst>
              <a:ext uri="{FF2B5EF4-FFF2-40B4-BE49-F238E27FC236}">
                <a16:creationId xmlns:a16="http://schemas.microsoft.com/office/drawing/2014/main" id="{DC18DC22-C42D-07C1-88C0-F7C362BB2C5B}"/>
              </a:ext>
            </a:extLst>
          </p:cNvPr>
          <p:cNvSpPr>
            <a:spLocks noGrp="1"/>
          </p:cNvSpPr>
          <p:nvPr>
            <p:ph idx="1"/>
          </p:nvPr>
        </p:nvSpPr>
        <p:spPr/>
        <p:txBody>
          <a:bodyPr/>
          <a:lstStyle/>
          <a:p>
            <a:r>
              <a:rPr lang="en-US" altLang="zh-TW" sz="3200" b="0" i="0" dirty="0">
                <a:effectLst/>
                <a:latin typeface="Yu Gothic UI Semibold" panose="020B0700000000000000" pitchFamily="34" charset="-128"/>
                <a:ea typeface="Yu Gothic UI Semibold" panose="020B0700000000000000" pitchFamily="34" charset="-128"/>
              </a:rPr>
              <a:t>4.</a:t>
            </a:r>
            <a:r>
              <a:rPr lang="zh-TW" altLang="en-US" sz="3200" b="0" i="0" dirty="0">
                <a:effectLst/>
                <a:latin typeface="Yu Gothic UI Semibold" panose="020B0700000000000000" pitchFamily="34" charset="-128"/>
                <a:ea typeface="Yu Gothic UI Semibold" panose="020B0700000000000000" pitchFamily="34" charset="-128"/>
              </a:rPr>
              <a:t>在</a:t>
            </a:r>
            <a:r>
              <a:rPr lang="en-US" altLang="zh-TW" sz="3200" b="0" i="0" dirty="0">
                <a:effectLst/>
                <a:latin typeface="Yu Gothic UI Semibold" panose="020B0700000000000000" pitchFamily="34" charset="-128"/>
                <a:ea typeface="Yu Gothic UI Semibold" panose="020B0700000000000000" pitchFamily="34" charset="-128"/>
              </a:rPr>
              <a:t>2011</a:t>
            </a:r>
            <a:r>
              <a:rPr lang="zh-TW" altLang="en-US" sz="3200" b="0" i="0" dirty="0">
                <a:effectLst/>
                <a:latin typeface="Yu Gothic UI Semibold" panose="020B0700000000000000" pitchFamily="34" charset="-128"/>
                <a:ea typeface="Yu Gothic UI Semibold" panose="020B0700000000000000" pitchFamily="34" charset="-128"/>
              </a:rPr>
              <a:t>年時修正</a:t>
            </a:r>
            <a:r>
              <a:rPr lang="en-US" altLang="zh-TW" sz="3200" b="0" i="0" dirty="0">
                <a:effectLst/>
                <a:latin typeface="Yu Gothic UI Semibold" panose="020B0700000000000000" pitchFamily="34" charset="-128"/>
                <a:ea typeface="Yu Gothic UI Semibold" panose="020B0700000000000000" pitchFamily="34" charset="-128"/>
              </a:rPr>
              <a:t>《</a:t>
            </a:r>
            <a:r>
              <a:rPr lang="zh-TW" altLang="en-US" sz="3200" b="0" i="0" dirty="0">
                <a:effectLst/>
                <a:latin typeface="Yu Gothic UI Semibold" panose="020B0700000000000000" pitchFamily="34" charset="-128"/>
                <a:ea typeface="Yu Gothic UI Semibold" panose="020B0700000000000000" pitchFamily="34" charset="-128"/>
              </a:rPr>
              <a:t>社會秩序維護法</a:t>
            </a:r>
            <a:r>
              <a:rPr lang="en-US" altLang="zh-TW" sz="3200" b="0" i="0" dirty="0">
                <a:effectLst/>
                <a:latin typeface="Yu Gothic UI Semibold" panose="020B0700000000000000" pitchFamily="34" charset="-128"/>
                <a:ea typeface="Yu Gothic UI Semibold" panose="020B0700000000000000" pitchFamily="34" charset="-128"/>
              </a:rPr>
              <a:t>》</a:t>
            </a:r>
            <a:r>
              <a:rPr lang="zh-TW" altLang="en-US" sz="3200" b="0" i="0" dirty="0">
                <a:effectLst/>
                <a:latin typeface="Yu Gothic UI Semibold" panose="020B0700000000000000" pitchFamily="34" charset="-128"/>
                <a:ea typeface="Yu Gothic UI Semibold" panose="020B0700000000000000" pitchFamily="34" charset="-128"/>
              </a:rPr>
              <a:t>第</a:t>
            </a:r>
            <a:r>
              <a:rPr lang="en-US" altLang="zh-TW" sz="3200" b="0" i="0" dirty="0">
                <a:effectLst/>
                <a:latin typeface="Yu Gothic UI Semibold" panose="020B0700000000000000" pitchFamily="34" charset="-128"/>
                <a:ea typeface="Yu Gothic UI Semibold" panose="020B0700000000000000" pitchFamily="34" charset="-128"/>
              </a:rPr>
              <a:t>80</a:t>
            </a:r>
            <a:r>
              <a:rPr lang="zh-TW" altLang="en-US" sz="3200" b="0" i="0" dirty="0">
                <a:effectLst/>
                <a:latin typeface="Yu Gothic UI Semibold" panose="020B0700000000000000" pitchFamily="34" charset="-128"/>
                <a:ea typeface="Yu Gothic UI Semibold" panose="020B0700000000000000" pitchFamily="34" charset="-128"/>
              </a:rPr>
              <a:t>條、第</a:t>
            </a:r>
            <a:r>
              <a:rPr lang="en-US" altLang="zh-TW" sz="3200" b="0" i="0" dirty="0">
                <a:effectLst/>
                <a:latin typeface="Yu Gothic UI Semibold" panose="020B0700000000000000" pitchFamily="34" charset="-128"/>
                <a:ea typeface="Yu Gothic UI Semibold" panose="020B0700000000000000" pitchFamily="34" charset="-128"/>
              </a:rPr>
              <a:t>81</a:t>
            </a:r>
            <a:r>
              <a:rPr lang="zh-TW" altLang="en-US" sz="3200" b="0" i="0" dirty="0">
                <a:effectLst/>
                <a:latin typeface="Yu Gothic UI Semibold" panose="020B0700000000000000" pitchFamily="34" charset="-128"/>
                <a:ea typeface="Yu Gothic UI Semibold" panose="020B0700000000000000" pitchFamily="34" charset="-128"/>
              </a:rPr>
              <a:t>條，增訂第</a:t>
            </a:r>
            <a:r>
              <a:rPr lang="en-US" altLang="zh-TW" sz="3200" b="0" i="0" dirty="0">
                <a:effectLst/>
                <a:latin typeface="Yu Gothic UI Semibold" panose="020B0700000000000000" pitchFamily="34" charset="-128"/>
                <a:ea typeface="Yu Gothic UI Semibold" panose="020B0700000000000000" pitchFamily="34" charset="-128"/>
              </a:rPr>
              <a:t>91-1</a:t>
            </a:r>
            <a:r>
              <a:rPr lang="zh-TW" altLang="en-US" sz="3200" b="0" i="0" dirty="0">
                <a:effectLst/>
                <a:latin typeface="Yu Gothic UI Semibold" panose="020B0700000000000000" pitchFamily="34" charset="-128"/>
                <a:ea typeface="Yu Gothic UI Semibold" panose="020B0700000000000000" pitchFamily="34" charset="-128"/>
              </a:rPr>
              <a:t>條後，在性交易區域內開設性產業或進行性交易者，娼嫖皆不罰、區域外則娼嫖皆罰。</a:t>
            </a:r>
            <a:endParaRPr lang="zh-TW" altLang="en-US" sz="3200" dirty="0">
              <a:latin typeface="Yu Gothic UI Semibold" panose="020B0700000000000000" pitchFamily="34" charset="-128"/>
              <a:ea typeface="Yu Gothic UI Semibold" panose="020B0700000000000000" pitchFamily="34" charset="-128"/>
            </a:endParaRPr>
          </a:p>
          <a:p>
            <a:endParaRPr lang="zh-TW" altLang="en-US" dirty="0"/>
          </a:p>
        </p:txBody>
      </p:sp>
    </p:spTree>
    <p:extLst>
      <p:ext uri="{BB962C8B-B14F-4D97-AF65-F5344CB8AC3E}">
        <p14:creationId xmlns:p14="http://schemas.microsoft.com/office/powerpoint/2010/main" val="170711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D7D4D5-7D7D-6023-5344-AACC56787369}"/>
              </a:ext>
            </a:extLst>
          </p:cNvPr>
          <p:cNvSpPr>
            <a:spLocks noGrp="1"/>
          </p:cNvSpPr>
          <p:nvPr>
            <p:ph type="title"/>
          </p:nvPr>
        </p:nvSpPr>
        <p:spPr>
          <a:xfrm>
            <a:off x="1450392" y="644098"/>
            <a:ext cx="9291215" cy="1049235"/>
          </a:xfrm>
        </p:spPr>
        <p:txBody>
          <a:bodyPr/>
          <a:lstStyle/>
          <a:p>
            <a:r>
              <a:rPr lang="zh-TW" altLang="en-US" dirty="0">
                <a:latin typeface="Yu Gothic UI Semibold" panose="020B0700000000000000" pitchFamily="34" charset="-128"/>
                <a:ea typeface="Yu Gothic UI Semibold" panose="020B0700000000000000" pitchFamily="34" charset="-128"/>
                <a:cs typeface="Aharoni" panose="020B0604020202020204" pitchFamily="2" charset="-79"/>
              </a:rPr>
              <a:t>在臺性專區相關規定</a:t>
            </a:r>
          </a:p>
        </p:txBody>
      </p:sp>
      <p:sp>
        <p:nvSpPr>
          <p:cNvPr id="3" name="內容版面配置區 2">
            <a:extLst>
              <a:ext uri="{FF2B5EF4-FFF2-40B4-BE49-F238E27FC236}">
                <a16:creationId xmlns:a16="http://schemas.microsoft.com/office/drawing/2014/main" id="{F50300A3-8730-3B51-5A06-8316F23C0619}"/>
              </a:ext>
            </a:extLst>
          </p:cNvPr>
          <p:cNvSpPr>
            <a:spLocks noGrp="1"/>
          </p:cNvSpPr>
          <p:nvPr>
            <p:ph idx="1"/>
          </p:nvPr>
        </p:nvSpPr>
        <p:spPr>
          <a:xfrm>
            <a:off x="312821" y="1507958"/>
            <a:ext cx="11662611" cy="4596063"/>
          </a:xfrm>
        </p:spPr>
        <p:txBody>
          <a:bodyPr>
            <a:normAutofit/>
          </a:bodyPr>
          <a:lstStyle/>
          <a:p>
            <a:pPr algn="l"/>
            <a:r>
              <a:rPr lang="zh-TW" altLang="en-US" sz="2400" b="0" i="0" dirty="0">
                <a:effectLst/>
                <a:latin typeface="Yu Gothic UI Semibold" panose="020B0700000000000000" pitchFamily="34" charset="-128"/>
                <a:ea typeface="Yu Gothic UI Semibold" panose="020B0700000000000000" pitchFamily="34" charset="-128"/>
              </a:rPr>
              <a:t>根據</a:t>
            </a:r>
            <a:r>
              <a:rPr lang="en-US" altLang="zh-TW" sz="2400" b="0" i="0" dirty="0">
                <a:effectLst/>
                <a:latin typeface="Yu Gothic UI Semibold" panose="020B0700000000000000" pitchFamily="34" charset="-128"/>
                <a:ea typeface="Yu Gothic UI Semibold" panose="020B0700000000000000" pitchFamily="34" charset="-128"/>
              </a:rPr>
              <a:t>《</a:t>
            </a:r>
            <a:r>
              <a:rPr lang="zh-TW" altLang="en-US" sz="2400" b="0" i="0" dirty="0">
                <a:effectLst/>
                <a:latin typeface="Yu Gothic UI Semibold" panose="020B0700000000000000" pitchFamily="34" charset="-128"/>
                <a:ea typeface="Yu Gothic UI Semibold" panose="020B0700000000000000" pitchFamily="34" charset="-128"/>
              </a:rPr>
              <a:t>妨害風化防制條例</a:t>
            </a:r>
            <a:r>
              <a:rPr lang="en-US" altLang="zh-TW" sz="2400" b="0" i="0" dirty="0">
                <a:effectLst/>
                <a:latin typeface="Yu Gothic UI Semibold" panose="020B0700000000000000" pitchFamily="34" charset="-128"/>
                <a:ea typeface="Yu Gothic UI Semibold" panose="020B0700000000000000" pitchFamily="34" charset="-128"/>
              </a:rPr>
              <a:t>》</a:t>
            </a:r>
            <a:r>
              <a:rPr lang="zh-TW" altLang="en-US" sz="2400" b="0" i="0" dirty="0">
                <a:effectLst/>
                <a:latin typeface="Yu Gothic UI Semibold" panose="020B0700000000000000" pitchFamily="34" charset="-128"/>
                <a:ea typeface="Yu Gothic UI Semibold" panose="020B0700000000000000" pitchFamily="34" charset="-128"/>
              </a:rPr>
              <a:t>第</a:t>
            </a:r>
            <a:r>
              <a:rPr lang="en-US" altLang="zh-TW" sz="2400" b="0" i="0" dirty="0">
                <a:effectLst/>
                <a:latin typeface="Yu Gothic UI Semibold" panose="020B0700000000000000" pitchFamily="34" charset="-128"/>
                <a:ea typeface="Yu Gothic UI Semibold" panose="020B0700000000000000" pitchFamily="34" charset="-128"/>
              </a:rPr>
              <a:t>24</a:t>
            </a:r>
            <a:r>
              <a:rPr lang="zh-TW" altLang="en-US" sz="2400" b="0" i="0" dirty="0">
                <a:effectLst/>
                <a:latin typeface="Yu Gothic UI Semibold" panose="020B0700000000000000" pitchFamily="34" charset="-128"/>
                <a:ea typeface="Yu Gothic UI Semibold" panose="020B0700000000000000" pitchFamily="34" charset="-128"/>
              </a:rPr>
              <a:t>條之</a:t>
            </a:r>
            <a:r>
              <a:rPr lang="en-US" altLang="zh-TW" sz="2400" b="0" i="0" dirty="0">
                <a:effectLst/>
                <a:latin typeface="Yu Gothic UI Semibold" panose="020B0700000000000000" pitchFamily="34" charset="-128"/>
                <a:ea typeface="Yu Gothic UI Semibold" panose="020B0700000000000000" pitchFamily="34" charset="-128"/>
              </a:rPr>
              <a:t>1</a:t>
            </a:r>
            <a:r>
              <a:rPr lang="zh-TW" altLang="en-US" sz="2400" b="0" i="0" dirty="0">
                <a:effectLst/>
                <a:latin typeface="Yu Gothic UI Semibold" panose="020B0700000000000000" pitchFamily="34" charset="-128"/>
                <a:ea typeface="Yu Gothic UI Semibold" panose="020B0700000000000000" pitchFamily="34" charset="-128"/>
              </a:rPr>
              <a:t>規定，政府設置的性工作者工作場所需符合下列條件：</a:t>
            </a:r>
          </a:p>
          <a:p>
            <a:pPr algn="l">
              <a:buFont typeface="+mj-lt"/>
              <a:buAutoNum type="arabicPeriod"/>
            </a:pPr>
            <a:r>
              <a:rPr lang="zh-TW" altLang="en-US" sz="2400" b="0" i="0" dirty="0">
                <a:effectLst/>
                <a:latin typeface="Yu Gothic UI Semibold" panose="020B0700000000000000" pitchFamily="34" charset="-128"/>
                <a:ea typeface="Yu Gothic UI Semibold" panose="020B0700000000000000" pitchFamily="34" charset="-128"/>
              </a:rPr>
              <a:t>應與學校、幼兒園、寺廟、教會（堂）等建築物保持適當之距離。不得有暴力、脅迫、欺騙等行為，進行妨害風化之行為或從事非法交易、犯罪活動。</a:t>
            </a:r>
          </a:p>
          <a:p>
            <a:pPr algn="l">
              <a:buFont typeface="+mj-lt"/>
              <a:buAutoNum type="arabicPeriod"/>
            </a:pPr>
            <a:r>
              <a:rPr lang="zh-TW" altLang="en-US" sz="2400" b="0" i="0" dirty="0">
                <a:effectLst/>
                <a:latin typeface="Yu Gothic UI Semibold" panose="020B0700000000000000" pitchFamily="34" charset="-128"/>
                <a:ea typeface="Yu Gothic UI Semibold" panose="020B0700000000000000" pitchFamily="34" charset="-128"/>
              </a:rPr>
              <a:t>需要妥善管理、保護性工作者的人身安全、隱私，以及健康和防疫等相關權益。</a:t>
            </a:r>
          </a:p>
          <a:p>
            <a:pPr algn="l">
              <a:buFont typeface="+mj-lt"/>
              <a:buAutoNum type="arabicPeriod"/>
            </a:pPr>
            <a:r>
              <a:rPr lang="zh-TW" altLang="en-US" sz="2400" b="0" i="0" dirty="0">
                <a:effectLst/>
                <a:latin typeface="Yu Gothic UI Semibold" panose="020B0700000000000000" pitchFamily="34" charset="-128"/>
                <a:ea typeface="Yu Gothic UI Semibold" panose="020B0700000000000000" pitchFamily="34" charset="-128"/>
              </a:rPr>
              <a:t>設置性工作者工作場所的方式、範圍、標準及管理等事項，由中央主管機關訂定實施辦法。</a:t>
            </a:r>
          </a:p>
          <a:p>
            <a:pPr marL="0" indent="0" algn="l">
              <a:buNone/>
            </a:pPr>
            <a:r>
              <a:rPr lang="en-US" altLang="zh-TW" sz="2400" b="0" i="0" dirty="0">
                <a:solidFill>
                  <a:schemeClr val="accent1"/>
                </a:solidFill>
                <a:effectLst/>
                <a:latin typeface="Yu Gothic UI Semibold" panose="020B0700000000000000" pitchFamily="34" charset="-128"/>
                <a:ea typeface="Yu Gothic UI Semibold" panose="020B0700000000000000" pitchFamily="34" charset="-128"/>
              </a:rPr>
              <a:t>4.</a:t>
            </a:r>
            <a:r>
              <a:rPr lang="zh-TW" altLang="en-US" sz="2400" b="0" i="0" dirty="0">
                <a:effectLst/>
                <a:latin typeface="Yu Gothic UI Semibold" panose="020B0700000000000000" pitchFamily="34" charset="-128"/>
                <a:ea typeface="Yu Gothic UI Semibold" panose="020B0700000000000000" pitchFamily="34" charset="-128"/>
              </a:rPr>
              <a:t>此外，性工作者工作場所的設置也需遵循相關法令，例如勞動基準法、衛生管理法等，以保障性工作者的勞動權益和健康安全。</a:t>
            </a:r>
          </a:p>
          <a:p>
            <a:endParaRPr lang="zh-TW" altLang="en-US" dirty="0"/>
          </a:p>
        </p:txBody>
      </p:sp>
    </p:spTree>
    <p:extLst>
      <p:ext uri="{BB962C8B-B14F-4D97-AF65-F5344CB8AC3E}">
        <p14:creationId xmlns:p14="http://schemas.microsoft.com/office/powerpoint/2010/main" val="129571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F8C2D0-C6EB-C238-2961-9981986DB4C7}"/>
              </a:ext>
            </a:extLst>
          </p:cNvPr>
          <p:cNvSpPr>
            <a:spLocks noGrp="1"/>
          </p:cNvSpPr>
          <p:nvPr>
            <p:ph type="title"/>
          </p:nvPr>
        </p:nvSpPr>
        <p:spPr>
          <a:xfrm>
            <a:off x="7218030" y="804520"/>
            <a:ext cx="3520367" cy="1049235"/>
          </a:xfrm>
        </p:spPr>
        <p:txBody>
          <a:bodyPr vert="horz" lIns="91440" tIns="45720" rIns="91440" bIns="0" rtlCol="0">
            <a:normAutofit/>
          </a:bodyPr>
          <a:lstStyle/>
          <a:p>
            <a:r>
              <a:rPr lang="zh-TW" altLang="en-US" dirty="0">
                <a:latin typeface="Yu Gothic UI Semibold" panose="020B0700000000000000" pitchFamily="34" charset="-128"/>
                <a:ea typeface="Yu Gothic UI Semibold" panose="020B0700000000000000" pitchFamily="34" charset="-128"/>
              </a:rPr>
              <a:t>地理位置探究</a:t>
            </a:r>
          </a:p>
        </p:txBody>
      </p:sp>
      <p:grpSp>
        <p:nvGrpSpPr>
          <p:cNvPr id="149" name="Group 148">
            <a:extLst>
              <a:ext uri="{FF2B5EF4-FFF2-40B4-BE49-F238E27FC236}">
                <a16:creationId xmlns:a16="http://schemas.microsoft.com/office/drawing/2014/main" id="{8BF9E6F5-AAF3-426F-8DBC-419AD27BE8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150" name="Rectangle 149">
              <a:extLst>
                <a:ext uri="{FF2B5EF4-FFF2-40B4-BE49-F238E27FC236}">
                  <a16:creationId xmlns:a16="http://schemas.microsoft.com/office/drawing/2014/main" id="{B31C9C44-8222-4274-95EE-715F312A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91079376-A407-4B21-A19F-4DD7827B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3" name="Rectangle 152">
            <a:extLst>
              <a:ext uri="{FF2B5EF4-FFF2-40B4-BE49-F238E27FC236}">
                <a16:creationId xmlns:a16="http://schemas.microsoft.com/office/drawing/2014/main" id="{C0638086-4582-4243-AC49-02B7425F6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023" y="988222"/>
            <a:ext cx="5143902"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a:extLst>
              <a:ext uri="{FF2B5EF4-FFF2-40B4-BE49-F238E27FC236}">
                <a16:creationId xmlns:a16="http://schemas.microsoft.com/office/drawing/2014/main" id="{3DC3CCA8-004F-22C8-0F5E-E273A12E8E7A}"/>
              </a:ext>
            </a:extLst>
          </p:cNvPr>
          <p:cNvPicPr>
            <a:picLocks noChangeAspect="1"/>
          </p:cNvPicPr>
          <p:nvPr/>
        </p:nvPicPr>
        <p:blipFill>
          <a:blip r:embed="rId3"/>
          <a:stretch>
            <a:fillRect/>
          </a:stretch>
        </p:blipFill>
        <p:spPr>
          <a:xfrm>
            <a:off x="1271223" y="1909490"/>
            <a:ext cx="4825148" cy="2279882"/>
          </a:xfrm>
          <a:prstGeom prst="rect">
            <a:avLst/>
          </a:prstGeom>
        </p:spPr>
      </p:pic>
      <p:sp>
        <p:nvSpPr>
          <p:cNvPr id="38" name="Content Placeholder 10">
            <a:extLst>
              <a:ext uri="{FF2B5EF4-FFF2-40B4-BE49-F238E27FC236}">
                <a16:creationId xmlns:a16="http://schemas.microsoft.com/office/drawing/2014/main" id="{5E3A28A9-1356-E9C4-3582-B249487A866C}"/>
              </a:ext>
            </a:extLst>
          </p:cNvPr>
          <p:cNvSpPr>
            <a:spLocks noGrp="1"/>
          </p:cNvSpPr>
          <p:nvPr>
            <p:ph idx="1"/>
          </p:nvPr>
        </p:nvSpPr>
        <p:spPr>
          <a:xfrm>
            <a:off x="7049627" y="2015732"/>
            <a:ext cx="4510136" cy="3966779"/>
          </a:xfrm>
        </p:spPr>
        <p:txBody>
          <a:bodyPr vert="horz" lIns="91440" tIns="91440" rIns="91440" bIns="91440" rtlCol="0">
            <a:normAutofit/>
          </a:bodyPr>
          <a:lstStyle/>
          <a:p>
            <a:pPr marL="0" indent="0">
              <a:lnSpc>
                <a:spcPct val="110000"/>
              </a:lnSpc>
              <a:buNone/>
            </a:pPr>
            <a:r>
              <a:rPr lang="zh-TW" altLang="en-US" sz="2400" cap="all" dirty="0">
                <a:latin typeface="Yu Gothic UI Semibold" panose="020B0700000000000000" pitchFamily="34" charset="-128"/>
                <a:ea typeface="Yu Gothic UI Semibold" panose="020B0700000000000000" pitchFamily="34" charset="-128"/>
              </a:rPr>
              <a:t>使用</a:t>
            </a:r>
            <a:r>
              <a:rPr lang="en-US" altLang="zh-TW" sz="2400" cap="all" dirty="0">
                <a:latin typeface="Yu Gothic UI Semibold" panose="020B0700000000000000" pitchFamily="34" charset="-128"/>
                <a:ea typeface="Yu Gothic UI Semibold" panose="020B0700000000000000" pitchFamily="34" charset="-128"/>
              </a:rPr>
              <a:t>Google</a:t>
            </a:r>
            <a:r>
              <a:rPr lang="zh-TW" altLang="en-US" sz="2400" cap="all" dirty="0">
                <a:latin typeface="Yu Gothic UI Semibold" panose="020B0700000000000000" pitchFamily="34" charset="-128"/>
                <a:ea typeface="Yu Gothic UI Semibold" panose="020B0700000000000000" pitchFamily="34" charset="-128"/>
              </a:rPr>
              <a:t>地圖後查證，千越大樓本身位於臺中火車站附近的干城商業區符合了商業區內的規範。</a:t>
            </a:r>
            <a:endParaRPr lang="en-US" altLang="zh-TW" sz="2400" cap="all" dirty="0">
              <a:latin typeface="Yu Gothic UI Semibold" panose="020B0700000000000000" pitchFamily="34" charset="-128"/>
              <a:ea typeface="Yu Gothic UI Semibold" panose="020B0700000000000000" pitchFamily="34" charset="-128"/>
            </a:endParaRPr>
          </a:p>
          <a:p>
            <a:pPr marL="0" indent="0">
              <a:lnSpc>
                <a:spcPct val="110000"/>
              </a:lnSpc>
              <a:buNone/>
            </a:pPr>
            <a:r>
              <a:rPr lang="zh-TW" altLang="en-US" sz="2400" cap="all" dirty="0">
                <a:latin typeface="Yu Gothic UI Semibold" panose="020B0700000000000000" pitchFamily="34" charset="-128"/>
                <a:ea typeface="Yu Gothic UI Semibold" panose="020B0700000000000000" pitchFamily="34" charset="-128"/>
              </a:rPr>
              <a:t>但千越大樓位於居仁國中之學區內，且直線距離可能只有五百公尺左右，步行皆可到達，可能不符合適當距離之規範。</a:t>
            </a:r>
            <a:endParaRPr lang="en-US" sz="2400" cap="all"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429405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圖片 4">
            <a:extLst>
              <a:ext uri="{FF2B5EF4-FFF2-40B4-BE49-F238E27FC236}">
                <a16:creationId xmlns:a16="http://schemas.microsoft.com/office/drawing/2014/main" id="{10763B6D-B8E7-AC5E-7C5D-0E19828672EA}"/>
              </a:ext>
            </a:extLst>
          </p:cNvPr>
          <p:cNvPicPr>
            <a:picLocks noChangeAspect="1"/>
          </p:cNvPicPr>
          <p:nvPr/>
        </p:nvPicPr>
        <p:blipFill rotWithShape="1">
          <a:blip r:embed="rId3">
            <a:alphaModFix amt="50000"/>
          </a:blip>
          <a:srcRect l="3050" r="7174" b="-1"/>
          <a:stretch/>
        </p:blipFill>
        <p:spPr>
          <a:xfrm>
            <a:off x="20" y="10"/>
            <a:ext cx="12191675" cy="6857990"/>
          </a:xfrm>
          <a:prstGeom prst="rect">
            <a:avLst/>
          </a:prstGeom>
        </p:spPr>
      </p:pic>
      <p:sp>
        <p:nvSpPr>
          <p:cNvPr id="2" name="標題 1">
            <a:extLst>
              <a:ext uri="{FF2B5EF4-FFF2-40B4-BE49-F238E27FC236}">
                <a16:creationId xmlns:a16="http://schemas.microsoft.com/office/drawing/2014/main" id="{52E7E85F-337D-2379-938D-F6DB4A280AA6}"/>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zh-TW" altLang="en-US" sz="4800" dirty="0">
                <a:latin typeface="Yu Gothic UI Semibold" panose="020B0700000000000000" pitchFamily="34" charset="-128"/>
                <a:ea typeface="Yu Gothic UI Semibold" panose="020B0700000000000000" pitchFamily="34" charset="-128"/>
              </a:rPr>
              <a:t>工作者之來源</a:t>
            </a:r>
          </a:p>
        </p:txBody>
      </p:sp>
      <p:sp>
        <p:nvSpPr>
          <p:cNvPr id="3" name="內容版面配置區 2">
            <a:extLst>
              <a:ext uri="{FF2B5EF4-FFF2-40B4-BE49-F238E27FC236}">
                <a16:creationId xmlns:a16="http://schemas.microsoft.com/office/drawing/2014/main" id="{2845A684-0261-543C-CE22-DD7352C5B13A}"/>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zh-TW" altLang="en-US" sz="2400" cap="all" dirty="0">
                <a:latin typeface="Yu Gothic UI Semibold" panose="020B0700000000000000" pitchFamily="34" charset="-128"/>
                <a:ea typeface="Yu Gothic UI Semibold" panose="020B0700000000000000" pitchFamily="34" charset="-128"/>
              </a:rPr>
              <a:t>經過網路調查與實地考察，在臺中火車站後站與臺中公園附近聚集規模不小的非法工作者，希望能夠設立專區來保障其就業環境</a:t>
            </a:r>
            <a:r>
              <a:rPr lang="zh-TW" altLang="en-US" cap="all" dirty="0"/>
              <a:t>。</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40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265BB1-D35B-7B90-437F-B5191A277F33}"/>
              </a:ext>
            </a:extLst>
          </p:cNvPr>
          <p:cNvSpPr>
            <a:spLocks noGrp="1"/>
          </p:cNvSpPr>
          <p:nvPr>
            <p:ph type="title"/>
          </p:nvPr>
        </p:nvSpPr>
        <p:spPr>
          <a:xfrm>
            <a:off x="1451579" y="804519"/>
            <a:ext cx="9291215" cy="1049235"/>
          </a:xfrm>
        </p:spPr>
        <p:txBody>
          <a:bodyPr>
            <a:normAutofit/>
          </a:bodyPr>
          <a:lstStyle/>
          <a:p>
            <a:r>
              <a:rPr lang="zh-TW" altLang="en-US" dirty="0">
                <a:latin typeface="Yu Gothic UI Semibold" panose="020B0700000000000000" pitchFamily="34" charset="-128"/>
                <a:ea typeface="Yu Gothic UI Semibold" panose="020B0700000000000000" pitchFamily="34" charset="-128"/>
              </a:rPr>
              <a:t>建立性專區後之優點之一</a:t>
            </a:r>
          </a:p>
        </p:txBody>
      </p:sp>
      <p:sp>
        <p:nvSpPr>
          <p:cNvPr id="3" name="內容版面配置區 2">
            <a:extLst>
              <a:ext uri="{FF2B5EF4-FFF2-40B4-BE49-F238E27FC236}">
                <a16:creationId xmlns:a16="http://schemas.microsoft.com/office/drawing/2014/main" id="{45A5F199-91FC-2AC4-02D3-98CF8153E909}"/>
              </a:ext>
            </a:extLst>
          </p:cNvPr>
          <p:cNvSpPr>
            <a:spLocks noGrp="1"/>
          </p:cNvSpPr>
          <p:nvPr>
            <p:ph idx="1"/>
          </p:nvPr>
        </p:nvSpPr>
        <p:spPr>
          <a:xfrm>
            <a:off x="1451578" y="2015734"/>
            <a:ext cx="6602924" cy="3450613"/>
          </a:xfrm>
        </p:spPr>
        <p:txBody>
          <a:bodyPr>
            <a:normAutofit/>
          </a:bodyPr>
          <a:lstStyle/>
          <a:p>
            <a:r>
              <a:rPr lang="zh-TW" altLang="en-US" sz="2400" dirty="0">
                <a:latin typeface="Yu Gothic UI Semibold" panose="020B0700000000000000" pitchFamily="34" charset="-128"/>
                <a:ea typeface="Yu Gothic UI Semibold" panose="020B0700000000000000" pitchFamily="34" charset="-128"/>
              </a:rPr>
              <a:t>使交易透明化，正所謂告子曾說</a:t>
            </a:r>
            <a:r>
              <a:rPr lang="en-US" altLang="zh-TW" sz="2400" dirty="0">
                <a:latin typeface="Yu Gothic UI Semibold" panose="020B0700000000000000" pitchFamily="34" charset="-128"/>
                <a:ea typeface="Yu Gothic UI Semibold" panose="020B0700000000000000" pitchFamily="34" charset="-128"/>
              </a:rPr>
              <a:t>:</a:t>
            </a:r>
            <a:r>
              <a:rPr lang="ja-JP" altLang="en-US" sz="2400" b="0" i="0" dirty="0">
                <a:effectLst/>
                <a:latin typeface="Yu Gothic UI Semibold" panose="020B0700000000000000" pitchFamily="34" charset="-128"/>
                <a:ea typeface="Yu Gothic UI Semibold" panose="020B0700000000000000" pitchFamily="34" charset="-128"/>
              </a:rPr>
              <a:t>「食色性也」</a:t>
            </a:r>
            <a:r>
              <a:rPr lang="zh-TW" altLang="en-US" sz="2400" b="0" i="0" dirty="0">
                <a:effectLst/>
                <a:latin typeface="Yu Gothic UI Semibold" panose="020B0700000000000000" pitchFamily="34" charset="-128"/>
                <a:ea typeface="Yu Gothic UI Semibold" panose="020B0700000000000000" pitchFamily="34" charset="-128"/>
              </a:rPr>
              <a:t>，且根據嘉義市議員顏色不分藍綠支持性專區顏色田慎節全國約有</a:t>
            </a:r>
            <a:r>
              <a:rPr lang="en-US" altLang="zh-TW" sz="2400" b="0" i="0" dirty="0">
                <a:effectLst/>
                <a:latin typeface="Yu Gothic UI Semibold" panose="020B0700000000000000" pitchFamily="34" charset="-128"/>
                <a:ea typeface="Yu Gothic UI Semibold" panose="020B0700000000000000" pitchFamily="34" charset="-128"/>
              </a:rPr>
              <a:t>10</a:t>
            </a:r>
            <a:r>
              <a:rPr lang="zh-TW" altLang="en-US" sz="2400" b="0" i="0" dirty="0">
                <a:effectLst/>
                <a:latin typeface="Yu Gothic UI Semibold" panose="020B0700000000000000" pitchFamily="34" charset="-128"/>
                <a:ea typeface="Yu Gothic UI Semibold" panose="020B0700000000000000" pitchFamily="34" charset="-128"/>
              </a:rPr>
              <a:t>萬人從事性工作，服務約</a:t>
            </a:r>
            <a:r>
              <a:rPr lang="en-US" altLang="zh-TW" sz="2400" b="0" i="0" dirty="0">
                <a:effectLst/>
                <a:latin typeface="Yu Gothic UI Semibold" panose="020B0700000000000000" pitchFamily="34" charset="-128"/>
                <a:ea typeface="Yu Gothic UI Semibold" panose="020B0700000000000000" pitchFamily="34" charset="-128"/>
              </a:rPr>
              <a:t>3000</a:t>
            </a:r>
            <a:r>
              <a:rPr lang="zh-TW" altLang="en-US" sz="2400" b="0" i="0" dirty="0">
                <a:effectLst/>
                <a:latin typeface="Yu Gothic UI Semibold" panose="020B0700000000000000" pitchFamily="34" charset="-128"/>
                <a:ea typeface="Yu Gothic UI Semibold" panose="020B0700000000000000" pitchFamily="34" charset="-128"/>
              </a:rPr>
              <a:t>萬人次，性產業產值高達約</a:t>
            </a:r>
            <a:r>
              <a:rPr lang="en-US" altLang="zh-TW" sz="2400" b="0" i="0" dirty="0">
                <a:effectLst/>
                <a:latin typeface="Yu Gothic UI Semibold" panose="020B0700000000000000" pitchFamily="34" charset="-128"/>
                <a:ea typeface="Yu Gothic UI Semibold" panose="020B0700000000000000" pitchFamily="34" charset="-128"/>
              </a:rPr>
              <a:t>600</a:t>
            </a:r>
            <a:r>
              <a:rPr lang="zh-TW" altLang="en-US" sz="2400" b="0" i="0" dirty="0">
                <a:effectLst/>
                <a:latin typeface="Yu Gothic UI Semibold" panose="020B0700000000000000" pitchFamily="34" charset="-128"/>
                <a:ea typeface="Yu Gothic UI Semibold" panose="020B0700000000000000" pitchFamily="34" charset="-128"/>
              </a:rPr>
              <a:t>億，而國外性產業產值也非常可觀，由此上述資料可知，臺灣的民風並不是如此的純樸。</a:t>
            </a:r>
            <a:endParaRPr lang="zh-TW" altLang="en-US" sz="2400" dirty="0">
              <a:latin typeface="Yu Gothic UI Semibold" panose="020B0700000000000000" pitchFamily="34" charset="-128"/>
              <a:ea typeface="Yu Gothic UI Semibold" panose="020B0700000000000000" pitchFamily="34" charset="-128"/>
            </a:endParaRPr>
          </a:p>
        </p:txBody>
      </p:sp>
      <p:pic>
        <p:nvPicPr>
          <p:cNvPr id="1028" name="Picture 4" descr="連學者都常搞錯──「食色性也」不是孔子說的！帶你認識史上最邊緣哲學家告子| CitiOrange 公民報橘">
            <a:extLst>
              <a:ext uri="{FF2B5EF4-FFF2-40B4-BE49-F238E27FC236}">
                <a16:creationId xmlns:a16="http://schemas.microsoft.com/office/drawing/2014/main" id="{035AF146-553F-F0CD-4E1D-FBE026E8BE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9171" y="2015733"/>
            <a:ext cx="3450613" cy="345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026"/>
      </p:ext>
    </p:extLst>
  </p:cSld>
  <p:clrMapOvr>
    <a:masterClrMapping/>
  </p:clrMapOvr>
</p:sld>
</file>

<file path=ppt/theme/theme1.xml><?xml version="1.0" encoding="utf-8"?>
<a:theme xmlns:a="http://schemas.openxmlformats.org/drawingml/2006/main" name="圖庫">
  <a:themeElements>
    <a:clrScheme name="圖庫">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圖庫">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庫">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884</TotalTime>
  <Words>1043</Words>
  <Application>Microsoft Office PowerPoint</Application>
  <PresentationFormat>寬螢幕</PresentationFormat>
  <Paragraphs>57</Paragraphs>
  <Slides>16</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16</vt:i4>
      </vt:variant>
    </vt:vector>
  </HeadingPairs>
  <TitlesOfParts>
    <vt:vector size="20" baseType="lpstr">
      <vt:lpstr>Yu Gothic UI Semibold</vt:lpstr>
      <vt:lpstr>Arial</vt:lpstr>
      <vt:lpstr>Rockwell</vt:lpstr>
      <vt:lpstr>圖庫</vt:lpstr>
      <vt:lpstr>千越大樓  改建為性專區之可行性 </vt:lpstr>
      <vt:lpstr>前言</vt:lpstr>
      <vt:lpstr>大綱</vt:lpstr>
      <vt:lpstr>關於性產業在台灣的發展</vt:lpstr>
      <vt:lpstr>關於性產業在台灣的發展-2</vt:lpstr>
      <vt:lpstr>在臺性專區相關規定</vt:lpstr>
      <vt:lpstr>地理位置探究</vt:lpstr>
      <vt:lpstr>工作者之來源</vt:lpstr>
      <vt:lpstr>建立性專區後之優點之一</vt:lpstr>
      <vt:lpstr>建立性專區後之優點之二</vt:lpstr>
      <vt:lpstr>建立性專區後之優點之三</vt:lpstr>
      <vt:lpstr>建立性專區後之障礙一</vt:lpstr>
      <vt:lpstr>建立性專區後之障礙二</vt:lpstr>
      <vt:lpstr>建立性專區後之障礙三</vt:lpstr>
      <vt:lpstr>心得與感想</vt:lpstr>
      <vt:lpstr>參考資料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千越大樓  改建計畫</dc:title>
  <dc:creator>宥綸 陳</dc:creator>
  <cp:lastModifiedBy>宥綸 陳</cp:lastModifiedBy>
  <cp:revision>2</cp:revision>
  <dcterms:created xsi:type="dcterms:W3CDTF">2023-02-21T02:36:26Z</dcterms:created>
  <dcterms:modified xsi:type="dcterms:W3CDTF">2023-06-19T00:29:44Z</dcterms:modified>
</cp:coreProperties>
</file>